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inkml+xml" PartName="/ppt/ink/ink5.xml"/>
  <Override ContentType="application/inkml+xml" PartName="/ppt/ink/ink4.xml"/>
  <Override ContentType="application/inkml+xml" PartName="/ppt/ink/ink3.xml"/>
  <Override ContentType="application/inkml+xml" PartName="/ppt/ink/ink2.xml"/>
  <Override ContentType="application/inkml+xml" PartName="/ppt/ink/ink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y="6858000" cx="9144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4T06:08:38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1 118 24575,'0'17'0,"0"1"0,0 3 0,0-1 0,0 10 0,0-3 0,0 12 0,6-8 0,2 3 0,6-8 0,2 3 0,-2-7 0,-1 6 0,-5-6 0,-2 2 0,-6 1 0,0-4 0,0 8 0,0-3 0,8 8 0,-8-3 0,8 4 0,-8-5 0,0-5 0,0 0 0,0-8 0,0-1 0,0-3 0,0-1 0,0-3 0,0 3 0,0-5 0,0 4 0,6-1 0,-4-1 0,2 3 0,2-6 0,-6 3 0,12 0 0,-12-3 0,6 3 0,0-4 0,-6 1 0,6-1 0,-2-2 0,2-1 0,6-2 0,-3 0 0,1 0 0,2 0 0,6 0 0,0 0 0,8 0 0,6 0 0,1 0 0,1 0 0,4 0 0,-5 0 0,9 0 0,-2 0 0,-7 0 0,7 0 0,-6-3 0,5 3 0,3-4 0,-2 1 0,1 3 0,1-3 0,-2 3 0,9 0 0,-7-4 0,8 4 0,-11-6 0,-5 5 0,6-5 0,-7 5 0,1-2 0,6 0 0,-15 2 0,15-5 0,-14 2 0,14 0 0,-7-2 0,1 6 0,4-6 0,-5 5 0,1-2 0,-2 0 0,0 2 0,-5-2 0,11 3 0,-10 0 0,4-2 0,-9 1 0,9-2 0,-4 3 0,10 0 0,-11-3 0,11 3 0,-4-6 0,7 5 0,-1-2 0,-6 0 0,13 2 0,-11-5 0,14 6 0,-11-7 0,3 7 0,-2-6 0,1 5 0,-1-5 0,-6 5 0,5-2 0,-5 0 0,0 2 0,3-2 0,-9 3 0,4 0 0,4 0 0,-15 0 0,13 0 0,-22 0 0,6 0 0,-6 0 0,-2 0 0,8 0 0,-6 0 0,5 0 0,-5 0 0,4 0 0,-2 0 0,8 0 0,-8 0 0,10 0 0,-13 2 0,13 2 0,-12-1 0,12 2 0,-12-4 0,6 4 0,0-4 0,-7 2 0,7-1 0,-2-1 0,-2 1 0,10-2 0,-6 0 0,7 0 0,7 0 0,-6 0 0,14 0 0,-7 0 0,7 0 0,2 0 0,9 0 0,-15 0 0,8-3 0,-13 0 0,-5-4 0,6 1 0,-8-1 0,7 1 0,-3-1 0,10 1 0,-10-4 0,3 3 0,-7-2 0,-4 6 0,-2-3 0,-8 3 0,2 0 0,-2 0 0,1 1 0,1 1 0,-6-4 0,4 4 0,-10-4 0,10 5 0,-4-5 0,6 1 0,0-1 0,-2-1 0,-4 0 0,4 3 0,-4-2 0,6 2 0,-1-3 0,-1 1 0,2 1 0,-6-4 0,4 5 0,-4-9 0,6 2 0,-6-2 0,6-1 0,-6 1 0,8-4 0,-2 2 0,1-2 0,-1 3 0,0-3 0,2 3 0,-2-3 0,0 3 0,0 4 0,2-3 0,-2 2 0,-6 1 0,3 0 0,-7 0 0,2 3 0,-4-3 0,6 3 0,-4 1 0,2-1 0,2 0 0,-6 1 0,6-1 0,-6-2 0,0 1 0,0-2 0,0 4 0,0-1 0,0 0 0,0 1 0,0-1 0,0 0 0,0 1 0,-6-1 0,6 0 0,-6 1 0,0-1 0,0 0 0,0-3 0,-3 3 0,3-3 0,-12 3 0,6 0 0,-6 0 0,6 1 0,0-4 0,0 2 0,0-1 0,6 2 0,-3 0 0,3 0 0,-6-2 0,6 1 0,-6-2 0,6 4 0,-6-1 0,2 0 0,-2 0 0,0 1 0,2 2 0,-2-3 0,1 3 0,-1 0 0,2-2 0,-2 2 0,0 0 0,6-2 0,-4 1 0,4 1 0,0-2 0,0 2 0,2 0 0,-4-2 0,-2 1 0,2-1 0,-1-1 0,3 3 0,-4-2 0,-2 4 0,6-4 0,-4 5 0,10-5 0,-10 4 0,4-2 0,-4 3 0,0 0 0,-2 0 0,2 0 0,-2 0 0,-5 0 0,-1 0 0,-2-2 0,-2 1 0,-6-1 0,3 2 0,-15 0 0,6 0 0,-13 0 0,-5 0 0,-7 0 0,-1 0 0,-9 0 0,7 0 0,-5 0 0,-3 0 0,17 0 0,-15 0 0,27 0 0,-9 0 0,10 0 0,-1 0 0,7 0 0,2 0 0,12 0 0,-3 0 0,5 0 0,-8 0 0,8 0 0,-14 0 0,13 0 0,-21 0 0,6 0 0,-5 0 0,-3 0 0,-8 0 0,9 0 0,-17 0 0,14 0 0,-5 0 0,9 0 0,7 0 0,-1 0 0,2 0 0,6 0 0,-5 0 0,5 0 0,2 0 0,-2 0 0,0-3 0,3 2 0,-3-2 0,2 3 0,-2 0 0,2-2 0,-1 1 0,-1-5 0,2 6 0,-2-6 0,2 5 0,-1-4 0,-1 1 0,-6-3 0,6 4 0,-5-3 0,-1 2 0,4 1 0,-4-3 0,7 5 0,1-5 0,-2 6 0,8-3 0,-6 0 0,11 2 0,-9-1 0,8-1 0,-10 2 0,6-1 0,-12 2 0,5-3 0,1 2 0,0-1 0,4 2 0,2 0 0,-5 0 0,3 0 0,2 0 0,-6 0 0,6 0 0,-8 0 0,-5 0 0,3 0 0,-4 0 0,0 0 0,7 0 0,-9 0 0,10 0 0,-2 0 0,3 0 0,3 0 0,2 0 0,2 0 0,2 0 0,-4 0 0,8 0 0,-7 0 0,3 2 0,-2-1 0,4 1 0,0-2 0,2 2 0,-2-1 0,2 4 0,-2-5 0,2 5 0,-7-1 0,-3-1 0,-4 3 0,4-3 0,-10 3 0,14 0 0,-13 1 0,17-2 0,-6 1 0,6-3 0,6 2 0,-4-4 0,8 4 0,-2-2 0,-2 0 0,4 1 0,-2-1 0,0 0 0,-2 2 0,-5-5 0,1 3 0,4-1 0,-4-1 0,8 1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1T07:14:10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2948 54 24575,'-12'0'0,"-1"0"0,-8 0 0,3 0 0,-2 0 0,6 0 0,-4 0 0,-2 0 0,1 0 0,-9 0 0,4 0 0,-4 0 0,0 0 0,3 0 0,-2 0 0,2 0 0,-7 0 0,3 0 0,-3 0 0,7 0 0,-2 0 0,6 0 0,-4 0 0,5 0 0,1 0 0,0 0 0,4 0 0,-5 0 0,2 0 0,-1 0 0,-1-3 0,3-1 0,-4 0 0,-3-3 0,2 6 0,-5-6 0,6 6 0,-3-3 0,0 4 0,2 0 0,-5 0 0,5 0 0,-2 0 0,6 0 0,-2 0 0,5 0 0,-5 0 0,5 0 0,-2 0 0,3 0 0,-4-3 0,4 2 0,-6-2 0,4 3 0,-7-4 0,4 3 0,-8-2 0,2 3 0,-3 0 0,-1 0 0,5-4 0,-4 3 0,7-2 0,-3 3 0,6 0 0,1 0 0,3 0 0,1 0 0,0 0 0,3 0 0,-4 0 0,4 0 0,-2 0 0,0 0 0,3 0 0,-5 0 0,2 0 0,-2 0 0,-3 0 0,1 0 0,-4 0 0,2 0 0,1 0 0,-3 0 0,2 0 0,0 0 0,1 0 0,2 0 0,1 0 0,0 0 0,-1 0 0,3 0 0,-1 0 0,3 0 0,-1 0 0,2 0 0,1 3 0,-1-3 0,1 3 0,-1-3 0,0 0 0,0 3 0,-2-2 0,1 1 0,-9 1 0,5-2 0,-7 5 0,7-5 0,0 2 0,0-3 0,-1 0 0,3 0 0,-2 0 0,5 0 0,-2 0 0,0 0 0,1 0 0,-3 0 0,1 0 0,0 0 0,-1 0 0,3 0 0,-4 0 0,2 0 0,1 0 0,-3 0 0,5 0 0,-3 0 0,3 0 0,1 0 0,-1 0 0,1 0 0,-1 0 0,-2 0 0,-3 0 0,0 0 0,1 0 0,1 0 0,1 0 0,2 0 0,-2 0 0,-1 0 0,3 0 0,-2 0 0,2 0 0,-2 0 0,-1 0 0,-2 0 0,-1 0 0,1 0 0,0 0 0,0 0 0,-4 3 0,3 1 0,-5 4 0,3-1 0,-4 0 0,3 0 0,-3 1 0,6-1 0,-2 0 0,0 0 0,2 0 0,0 0 0,1-1 0,5 1 0,-3-1 0,5 0 0,-3 0 0,3-3 0,1 2 0,0-2 0,2 1 0,0 1 0,1-2 0,-2 3 0,2-1 0,-5 1 0,3 0 0,-3 0 0,4 0 0,-4 0 0,3 0 0,-3 0 0,3 0 0,0 0 0,0-1 0,1 4 0,0-3 0,0 6 0,0-3 0,0 1 0,-1 2 0,-1-3 0,1 4 0,-3-1 0,3 1 0,-3-1 0,3 0 0,-1-2 0,2 2 0,-1-6 0,3 5 0,0-5 0,0 3 0,2-4 0,-2 1 0,2-1 0,0 1 0,0 0 0,0-1 0,0 4 0,0-3 0,0 3 0,0-3 0,0 2 0,0-1 0,0 5 0,0-3 0,0 1 0,2 1 0,-1-4 0,2 4 0,-2-4 0,2 1 0,-2-2 0,3 0 0,-4-1 0,3 1 0,-2 0 0,2-1 0,-2 1 0,2-1 0,-3 1 0,4-3 0,-4 2 0,2-2 0,-1 0 0,0 2 0,2-5 0,-2 5 0,2-4 0,-3 4 0,3-2 0,0 2 0,0 0 0,1 1 0,0-3 0,-1 1 0,1 0 0,0 1 0,0 1 0,-1-3 0,2 2 0,-1-2 0,-1 0 0,1-1 0,-2 1 0,2-3 0,-2 6 0,2-6 0,0 5 0,0-4 0,0 4 0,0-5 0,0 5 0,0-4 0,-1 4 0,1-2 0,0 0 0,0 0 0,0-3 0,0 2 0,0-1 0,-1 4 0,4-5 0,-1 6 0,5-6 0,-1 6 0,4-5 0,-5 4 0,5-1 0,-3-1 0,1 3 0,1-2 0,-1 2 0,3 1 0,-1 0 0,0 0 0,0 0 0,4 0 0,-4 0 0,4-3 0,-1 2 0,-2-5 0,2 5 0,-3-5 0,-2 5 0,1-5 0,-1 4 0,0-1 0,1 0 0,-3 1 0,3-4 0,-1 5 0,0-5 0,-1 4 0,0-4 0,-1 2 0,1-3 0,-5 0 0,3 0 0,-5 0 0,4 3 0,-3-3 0,3 3 0,-4-3 0,2 0 0,-2 0 0,2 3 0,-1-2 0,3 1 0,-2 1 0,0-3 0,2 3 0,-3-3 0,0 0 0,2 0 0,-3 0 0,4 0 0,-1 0 0,2 3 0,0-3 0,-1 3 0,0-3 0,1 0 0,0 0 0,2 0 0,-4 0 0,4 0 0,-4 0 0,4 0 0,-2 0 0,2 0 0,0 0 0,1 0 0,3 0 0,-2 0 0,5 0 0,-4 0 0,4 0 0,-4 0 0,0 0 0,1 0 0,-1 0 0,3 0 0,4 0 0,-2-3 0,4 2 0,-5-2 0,0 0 0,2 2 0,-2-2 0,3 3 0,0-3 0,0 2 0,-1-2 0,-2 3 0,2 0 0,-5 0 0,2 0 0,0 0 0,-2 0 0,0 0 0,-2 0 0,-1 0 0,3 0 0,-3 0 0,1 0 0,-4 0 0,3 0 0,-1 0 0,-2 0 0,5 0 0,-3 0 0,3 0 0,7 0 0,-2 0 0,2 0 0,-4 0 0,0 0 0,-2 0 0,3 0 0,-5 0 0,5 0 0,-4 0 0,4 0 0,-4 0 0,0 0 0,1 0 0,-1 0 0,0 0 0,0 0 0,1 0 0,-1 3 0,0-2 0,4 2 0,-4-3 0,6 0 0,-5 0 0,5 0 0,-2 0 0,3 0 0,3 0 0,-3 0 0,4 0 0,-2 0 0,-1 0 0,2 0 0,-7 0 0,13 0 0,-10 0 0,10 0 0,-12-3 0,2 2 0,-2-6 0,3 7 0,-1-7 0,1 6 0,0-6 0,-1 7 0,4-7 0,-2 6 0,2-3 0,0 1 0,-2 2 0,1-6 0,2 6 0,-4-6 0,3 6 0,-3-5 0,-3 5 0,2-6 0,-5 3 0,2 0 0,0 1 0,-2 0 0,2 2 0,0-2 0,-2 3 0,14-3 0,-8 2 0,8-2 0,-11 3 0,2 0 0,-2 0 0,0 0 0,-1 0 0,0 0 0,-4 0 0,3 0 0,-5 0 0,4 0 0,-3 0 0,2 0 0,-5-3 0,5 2 0,-3-2 0,1 3 0,1 0 0,-3 0 0,3 0 0,-1-3 0,2 2 0,1-2 0,1 0 0,0 2 0,4-2 0,-6 0 0,4 2 0,-1-5 0,-2 5 0,2-6 0,-3 6 0,-2-4 0,2 4 0,-5-2 0,5 0 0,-5-1 0,5 1 0,1-6 0,-2 5 0,2-3 0,-6 1 0,-1 3 0,1-3 0,-1 2 0,-1-1 0,-1 4 0,-2-4 0,2 2 0,-1-1 0,1-1 0,-2 2 0,-1 0 0,2-3 0,-2 3 0,1 0 0,0-2 0,0 4 0,0-4 0,-2 2 0,2-2 0,-4-1 0,4-5 0,-4 1 0,2-5 0,0-1 0,-2 3 0,5-7 0,-5 7 0,2-7 0,-2 6 0,0-5 0,0 5 0,0-2 0,0 4 0,0-1 0,0 0 0,0 4 0,0-3 0,0 3 0,0-4 0,0 0 0,0 1 0,0-1 0,0 1 0,0 2 0,0-2 0,-2 6 0,2-6 0,-2 6 0,0-6 0,2 5 0,-2-2 0,-1 1 0,3 1 0,-2-2 0,0 4 0,2-1 0,-2 0 0,1 1 0,0-1 0,-2-2 0,2 1 0,-3-1 0,4 2 0,-4 3 0,4-2 0,-4-1 0,2-1 0,0-2 0,-2 4 0,2-1 0,-2 0 0,2 1 0,-2-1 0,0 0 0,0 0 0,-3 0 0,3 3 0,1-2 0,-1 2 0,-1-1 0,1-1 0,2 2 0,-3 0 0,2 0 0,-3 1 0,0-2 0,1 1 0,-3 0 0,2 1 0,-6 1 0,3-2 0,-2 3 0,2-3 0,0 3 0,0-3 0,1 3 0,1 0 0,-3-3 0,5 3 0,-5-3 0,6 3 0,-5 0 0,5 0 0,-2 0 0,0 0 0,2 0 0,-3 0 0,1-3 0,2 2 0,-2-1 0,1 2 0,1 0 0,-1 0 0,0 0 0,-4 0 0,5 0 0,-4 0 0,3 0 0,0 0 0,-2 0 0,2 0 0,0 0 0,-1 0 0,1 0 0,-1 0 0,2 0 0,0 0 0,0 0 0,0 0 0,0 0 0,0 0 0,-2 0 0,2 0 0,-2 0 0,2 0 0,0 0 0,1 0 0,-1 0 0,-1 0 0,2 0 0,-1 0 0,0 0 0,0 0 0,0 0 0,0 0 0,0 0 0,0 0 0,0 0 0,1 0 0,-2 0 0,2 0 0,-1 0 0,1 0 0,-1 0 0,0 0 0,0 0 0,1 0 0,-2 0 0,2 0 0,-1 0 0,0 0 0,0 0 0,0 0 0,-2 2 0,2-1 0,-1 1 0,1-2 0,-1 3 0,-1-3 0,2 3 0,-2-3 0,2 0 0,0 2 0,0-1 0,0 2 0,0-3 0,0 2 0,1-2 0,-1 3 0,0-1 0,1-1 0,-1 1 0,0 0 0,0-1 0,0 1 0,0-2 0,1 0 0,-2 0 0,1 0 0,0 0 0,1 0 0,1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1T07:14:23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4T06:11:32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2551 123 24575,'-11'0'0,"2"0"0,-5 0 0,0 0 0,0 0 0,-9 0 0,7-6 0,-12 5 0,2-12 0,-9 11 0,4-8 0,-4 6 0,6-3 0,3 2 0,-3-1 0,7 2 0,-3 0 0,8-2 0,-2 5 0,5-4 0,-6 1 0,3 0 0,-3-2 0,-5 2 0,3 0 0,-11-3 0,1 6 0,-3-6 0,-5 6 0,4-2 0,-4 3 0,0 0 0,4 0 0,-4 0 0,9 0 0,-3 0 0,4-3 0,0 2 0,0-3 0,-5 4 0,4 0 0,-19 0 0,11 0 0,-17 0 0,14 0 0,-21 0 0,23 0 0,-22 0 0,20 0 0,-5 0 0,1 0 0,6 0 0,4 0 0,2 0 0,8 0 0,1 0 0,4 0 0,1 0 0,-1 0 0,4 0 0,1 0 0,0 0 0,2 0 0,-2 0 0,4 0 0,-5 0 0,4 0 0,-3 0 0,3 0 0,-3 0 0,3 0 0,0 0 0,1 0 0,5 0 0,-5 0 0,3 0 0,-1 0 0,-1 0 0,1 0 0,-6 0 0,-1 3 0,-4 1 0,1 0 0,-5 2 0,3-2 0,-16 7 0,14-4 0,-10 4 0,14-5 0,3 1 0,1-1 0,3-2 0,0 1 0,4-1 0,0-1 0,3 2 0,1-2 0,-1 0 0,0 2 0,0-1 0,1 1 0,-1 1 0,3-1 0,-2 1 0,2 0 0,-3-1 0,0 1 0,0 0 0,1-1 0,-4 1 0,2 0 0,-1 0 0,2 3 0,2-3 0,-1 3 0,2-4 0,0 1 0,-2-1 0,4 1 0,-4 0 0,4-1 0,-7 7 0,7-2 0,-7 5 0,7-6 0,-4 3 0,4-3 0,-4 1 0,4 1 0,-2-4 0,3 2 0,0-4 0,-2 1 0,1-1 0,-1 4 0,2-2 0,0 1 0,0 1 0,0-3 0,0 3 0,0 0 0,0-3 0,0 6 0,0-6 0,0 3 0,0-4 0,0 1 0,0 0 0,0-1 0,0 1 0,0 0 0,0-1 0,0 1 0,0 5 0,0-4 0,0 4 0,2-5 0,1-1 0,0 4 0,2-2 0,-1 1 0,1 1 0,-1-3 0,1 3 0,-2-3 0,3 2 0,0-1 0,0 4 0,0-4 0,0 5 0,-1-6 0,2 6 0,-2-6 0,2 6 0,-1-3 0,0 1 0,0 1 0,-1-4 0,1 1 0,0 1 0,0-2 0,0 1 0,-1-2 0,1 3 0,0-3 0,0 3 0,0-4 0,5 4 0,-4 0 0,4 0 0,-5 0 0,0-4 0,-1 1 0,1 0 0,0-1 0,2 1 0,-1 0 0,5 0 0,-3-3 0,7 3 0,-3-2 0,4 0 0,-1 1 0,1-1 0,-1 3 0,4-4 0,-7 3 0,7-5 0,-3 4 0,4-4 0,-1 2 0,5 1 0,-4-4 0,8 4 0,-3-4 0,-1 0 0,4 3 0,-7-2 0,7 2 0,1-3 0,-3 0 0,3 0 0,-10 0 0,1 0 0,-1 0 0,1 0 0,-1 0 0,1 0 0,-1 0 0,1 0 0,0 0 0,-1 0 0,-3 0 0,3 0 0,-7 0 0,7 0 0,-7 0 0,3 0 0,0 0 0,-2 0 0,5 0 0,-5 0 0,5 0 0,-5 0 0,5 0 0,-6 0 0,7 0 0,-6 0 0,2 0 0,-4 0 0,-3 0 0,9 0 0,-10 0 0,9 0 0,-8 0 0,4 0 0,3 0 0,1 0 0,0 0 0,2 0 0,-2 0 0,4 0 0,-1 0 0,1 0 0,-1 0 0,5 0 0,-3-3 0,6 2 0,-2-5 0,4 2 0,0 0 0,0-3 0,-5 3 0,4-4 0,-7 1 0,6 0 0,-6 3 0,3-2 0,-5 2 0,1-3 0,-1 0 0,1 3 0,-1-2 0,10 2 0,-7 0 0,6-2 0,-8 5 0,-1-2 0,1 0 0,-1 2 0,-3-2 0,-1 1 0,-3 1 0,-1-5 0,1 5 0,-1-1 0,1-1 0,3 2 0,-3-2 0,7 0 0,-7 2 0,7-5 0,-7 3 0,7-1 0,-7-2 0,3 6 0,-3-6 0,-4 5 0,0-1 0,-3 2 0,-1-3 0,4 2 0,-3-1 0,3-1 0,0 3 0,-3-5 0,6 4 0,-6-2 0,6 1 0,-6 1 0,3-2 0,-1 1 0,-2 1 0,2-2 0,-2 3 0,0-2 0,-1-1 0,7 0 0,-1-3 0,8 2 0,-5-2 0,5-4 0,-5 6 0,2-5 0,-7 6 0,0-3 0,-3 2 0,-1-1 0,1 5 0,-1-3 0,1 1 0,0 1 0,0-7 0,2 4 0,2-8 0,3 5 0,-1-5 0,0 2 0,-2-2 0,-1 2 0,-3 1 0,2-2 0,-4 1 0,1-2 0,-5 0 0,3 3 0,-2-4 0,2 4 0,-3-3 0,0 2 0,0 1 0,0-3 0,0 5 0,0-4 0,0 4 0,0-5 0,0 6 0,0-6 0,0 5 0,0-4 0,0 1 0,0-3 0,0 4 0,-3-3 0,2 3 0,-5-4 0,3 0 0,-3 4 0,0 0 0,0 0 0,0 3 0,0-3 0,3 1 0,-5-2 0,4 4 0,-1-2 0,0 5 0,1-3 0,-1 0 0,-1 1 0,1-1 0,-1 0 0,0 1 0,0 2 0,1-3 0,-1 6 0,0-5 0,0 4 0,1-4 0,-1 4 0,0-1 0,1 2 0,-1 0 0,3-3 0,-2 3 0,2-3 0,-2 3 0,0 0 0,-1 0 0,1 0 0,0 0 0,0 0 0,2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1T09:06:30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2869 34 24575,'-88'-1'0,"0"1"0,-1-1 0,1 0 0,0 1 0,-1-1 0,1 0 0,0 1 0,-7-1 0,-2 0 0,2 0 0,6 0 0,11 1 0,14-1 0,-4 1 0,22 0 0,25 0 0,1 0 0,-1 0 0,0 0 0,1 0 0,-1 0 0,1 0 0,-5 0 0,3 0 0,-3 0 0,1-6 0,2 4 0,-3-5 0,1 7 0,-7 0 0,4 0 0,-3 0 0,13 0 0,1 0 0,3 0 0,1 0 0,-1 0 0,0 0 0,1 0 0,-1 0 0,1 0 0,-4 0 0,2 0 0,-6 0 0,3 0 0,0 0 0,-2 0 0,2 0 0,-4 3 0,0-2 0,1 5 0,-1-2 0,-4 0 0,0 2 0,-5-2 0,0 4 0,0-1 0,-5-3 0,4 3 0,-3-3 0,4 3 0,4 0 0,1 1 0,11-5 0,-1 3 0,8-5 0,-1 2 0,2-1 0,0-1 0,1 1 0,-4 1 0,2-2 0,-1 4 0,2-4 0,0 4 0,1-5 0,2 5 0,-2-2 0,2 3 0,-3-4 0,-2 4 0,-2-3 0,-2 6 0,-5-2 0,0 6 0,0-3 0,-3 7 0,-2-2 0,0 3 0,-4 0 0,1-3 0,3 3 0,-3-4 0,4 4 0,3-4 0,-2 3 0,9-7 0,-4 2 0,9-6 0,-3 6 0,3-6 0,0 6 0,2-6 0,-1 6 0,4-2 0,-2 2 0,3-2 0,0 1 0,0-4 0,0 1 0,0-2 0,0 0 0,0-1 0,0 1 0,0 0 0,0-1 0,0 1 0,0-1 0,0 1 0,3 0 0,0 2 0,9-1 0,-1 5 0,5-2 0,0 0 0,-3 2 0,4-5 0,-5 2 0,-3-3 0,3 0 0,-5 0 0,4 0 0,-1 0 0,2 0 0,1 1 0,-1-1 0,4 0 0,1 1 0,4 0 0,3 0 0,-2 0 0,3 0 0,-1 3 0,-2-2 0,-1 2 0,-1-3 0,-7-1 0,3-2 0,-3 2 0,-1-6 0,-2 6 0,1-6 0,-1 3 0,2-3 0,4 0 0,1 0 0,4 0 0,-1 0 0,1 0 0,-1 0 0,1 0 0,-4 0 0,-1 0 0,-7 0 0,0 0 0,-3 0 0,-1 0 0,1 0 0,2 0 0,-2 0 0,6 0 0,-3 0 0,3 0 0,1 0 0,3 0 0,-3 0 0,3 0 0,-3 0 0,-4 0 0,0 0 0,-3 0 0,-1 0 0,1 0 0,0 0 0,-1 0 0,1 0 0,0 0 0,6 0 0,-2 0 0,14 0 0,-6-3 0,11 2 0,-8-2 0,8-1 0,-7 4 0,2-4 0,-3 4 0,-4 0 0,2 0 0,-5 0 0,2 0 0,-4 0 0,1 0 0,-4 0 0,8 0 0,-2 0 0,4 0 0,-3 0 0,-4 0 0,1 0 0,-1 0 0,-2 0 0,1 0 0,-4 0 0,1 0 0,-2 0 0,3 0 0,-3 0 0,3 0 0,-4 0 0,4 0 0,-3 0 0,3 0 0,0 0 0,-3 0 0,3 0 0,-3 0 0,2 0 0,-1 0 0,1 0 0,-2 0 0,3 0 0,0 0 0,1 0 0,10 0 0,-8 0 0,13 0 0,-8 0 0,0 0 0,3 0 0,-7 0 0,3 0 0,0 3 0,-2-2 0,2 2 0,-4-3 0,1 0 0,-1 0 0,1 0 0,-1 0 0,1 0 0,-1 0 0,1 0 0,-1 0 0,4 0 0,-2 3 0,2-2 0,-7 1 0,3-2 0,-3 0 0,4 0 0,-1 3 0,1-2 0,-1 2 0,-2-3 0,5 0 0,-5 0 0,10 0 0,2 0 0,0 0 0,4 3 0,-1-3 0,-4 3 0,4-3 0,0 4 0,-4-3 0,4 2 0,-8-3 0,2 0 0,-5 0 0,5 0 0,-5 0 0,2 0 0,-4 3 0,1-3 0,3 3 0,-3-3 0,7 0 0,-3 0 0,3 0 0,1 0 0,4 0 0,-4 0 0,4 0 0,-1 0 0,-2 0 0,3 0 0,-5 0 0,1 0 0,-1 0 0,1 0 0,-1 0 0,1 0 0,-1 0 0,1 0 0,-4 0 0,16 0 0,-16-3 0,15 3 0,-15-6 0,0 2 0,-1 0 0,-3-1 0,-1 1 0,1 1 0,-1-3 0,1 5 0,-1-4 0,1 1 0,-1-2 0,1-1 0,-1 1 0,1 0 0,-1-3 0,4 1 0,-2-1 0,2 0 0,-4 2 0,4-5 0,-2 4 0,2-1 0,-4 0 0,4 1 0,-3-3 0,1 3 0,-3-3 0,-1 1 0,-1-2 0,1-5 0,-4 4 0,4-16 0,-3 10 0,0-11 0,-4 13 0,-3-3 0,0 7 0,0-3 0,0 6 0,0-2 0,0 3 0,0-4 0,0 1 0,0 2 0,0-2 0,0 3 0,0-4 0,0 1 0,0 2 0,-3-2 0,3 6 0,-6-6 0,3 5 0,-1-1 0,-1-1 0,2 2 0,-1-1 0,-1 2 0,2 0 0,0 1 0,-2 1 0,4-1 0,-4 2 0,2 0 0,0-2 0,-2 2 0,2-3 0,-3 1 0,1-1 0,-1 0 0,0 0 0,0 1 0,-2 2 0,1-3 0,-2 3 0,6-3 0,-2 1 0,2 2 0,-3 0 0,3 1 0,-2 1 0,2-1 0,-3 2 0,1-3 0,-1 2 0,0-1 0,3-1 0,-2 3 0,2-3 0,0 1 0,-2 1 0,2-1 0,0-1 0,-2 3 0,2-5 0,-3 4 0,3-4 0,-2 4 0,4-4 0,-4 5 0,2-5 0,-2 2 0,0-3 0,-1 1 0,0 2 0,1-2 0,-1 1 0,1 1 0,-1-1 0,1 3 0,-1-4 0,1 4 0,-1-4 0,-3 2 0,3 0 0,-3-3 0,3 6 0,3-5 0,-2 4 0,2-2 0,0 3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22313-A940-4126-AC29-295E91218AD7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6D70-5CE6-4A40-85CF-CA23E5238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1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65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48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32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06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0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3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3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0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35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26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8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84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79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81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07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88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28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75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29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04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47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15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09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52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5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56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73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65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024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600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725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3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608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26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058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73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96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64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852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86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39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0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341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711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71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9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0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7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4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CAEF4-5899-A844-9568-EE7B4C82F48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3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2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49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| </a:t>
            </a:r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7103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16437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| </a:t>
            </a:r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6881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6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0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2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9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7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2679242-5F0F-3949-AE5C-628B59F5E1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4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3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.jpe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jpe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b3119f3cfa5d64cea2dd63865ca5bdbf.jpg"/>
          <p:cNvPicPr>
            <a:picLocks noChangeAspect="1"/>
          </p:cNvPicPr>
          <p:nvPr/>
        </p:nvPicPr>
        <p:blipFill>
          <a:blip r:embed="rId4"/>
          <a:srcRect b="53750"/>
          <a:stretch>
            <a:fillRect/>
          </a:stretch>
        </p:blipFill>
        <p:spPr>
          <a:xfrm rot="16200000">
            <a:off x="-1431925" y="1431925"/>
            <a:ext cx="6858000" cy="3994150"/>
          </a:xfrm>
          <a:prstGeom prst="rect">
            <a:avLst/>
          </a:prstGeom>
        </p:spPr>
      </p:pic>
      <p:pic>
        <p:nvPicPr>
          <p:cNvPr id="8" name="Picture 7" descr="GSTN_2-50.jpg"/>
          <p:cNvPicPr>
            <a:picLocks noChangeAspect="1"/>
          </p:cNvPicPr>
          <p:nvPr/>
        </p:nvPicPr>
        <p:blipFill>
          <a:blip r:embed="rId5"/>
          <a:srcRect l="19166" t="96667" r="19166"/>
          <a:stretch>
            <a:fillRect/>
          </a:stretch>
        </p:blipFill>
        <p:spPr>
          <a:xfrm>
            <a:off x="1752600" y="6629400"/>
            <a:ext cx="5638800" cy="228600"/>
          </a:xfrm>
          <a:prstGeom prst="rect">
            <a:avLst/>
          </a:prstGeom>
        </p:spPr>
      </p:pic>
      <p:pic>
        <p:nvPicPr>
          <p:cNvPr id="12" name="Picture 11" descr="GSTN final_Identity-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05668" y="245723"/>
            <a:ext cx="1401219" cy="990600"/>
          </a:xfrm>
          <a:prstGeom prst="rect">
            <a:avLst/>
          </a:prstGeom>
        </p:spPr>
      </p:pic>
      <p:sp>
        <p:nvSpPr>
          <p:cNvPr id="10" name="Footer Placeholder 5"/>
          <p:cNvSpPr>
            <a:spLocks noGrp="1"/>
          </p:cNvSpPr>
          <p:nvPr/>
        </p:nvSpPr>
        <p:spPr>
          <a:xfrm>
            <a:off x="-9790" y="6492875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5576" y="662299"/>
            <a:ext cx="488699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IN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Introduction </a:t>
            </a:r>
            <a:endParaRPr lang="en-IN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</a:t>
            </a:r>
            <a:endParaRPr lang="en-IN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GST ENFORCEMENT MODULE </a:t>
            </a:r>
          </a:p>
          <a:p>
            <a:pPr algn="ctr"/>
            <a:endParaRPr lang="en-IN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(Back Office for Model-2 States)</a:t>
            </a:r>
          </a:p>
          <a:p>
            <a:pPr algn="ctr"/>
            <a:r>
              <a:rPr lang="en-IN" sz="20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IN" sz="2800" b="1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IN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IN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914" y="4108611"/>
            <a:ext cx="1965996" cy="1556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216" y="4108611"/>
            <a:ext cx="1923698" cy="155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7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99"/>
            <a:ext cx="8232572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 cases of Goods in Transit</a:t>
            </a:r>
            <a:endParaRPr lang="en-I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33748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4291EA-B683-3D4C-BC0B-23BEC703BF2D}"/>
              </a:ext>
            </a:extLst>
          </p:cNvPr>
          <p:cNvSpPr/>
          <p:nvPr/>
        </p:nvSpPr>
        <p:spPr>
          <a:xfrm>
            <a:off x="378707" y="849870"/>
            <a:ext cx="1569156" cy="40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Interception of</a:t>
            </a:r>
            <a:r>
              <a:rPr lang="en-US" dirty="0"/>
              <a:t> </a:t>
            </a:r>
            <a:r>
              <a:rPr lang="en-US" sz="1000" dirty="0"/>
              <a:t>Conveyance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B70818-C5E3-0349-9D3B-43E61E9318D1}"/>
              </a:ext>
            </a:extLst>
          </p:cNvPr>
          <p:cNvSpPr/>
          <p:nvPr/>
        </p:nvSpPr>
        <p:spPr>
          <a:xfrm>
            <a:off x="378707" y="1659467"/>
            <a:ext cx="1569156" cy="417689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Case initiation (MOV- 01)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069D4EDE-3D66-F64E-96B7-3A6B8AA262F2}"/>
              </a:ext>
            </a:extLst>
          </p:cNvPr>
          <p:cNvSpPr/>
          <p:nvPr/>
        </p:nvSpPr>
        <p:spPr>
          <a:xfrm>
            <a:off x="392693" y="2519717"/>
            <a:ext cx="1555170" cy="1817511"/>
          </a:xfrm>
          <a:prstGeom prst="diamond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Order for Physical Verification (MOV- 02)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F8B04B-4226-B849-86E5-E35724331CE3}"/>
              </a:ext>
            </a:extLst>
          </p:cNvPr>
          <p:cNvSpPr txBox="1"/>
          <p:nvPr/>
        </p:nvSpPr>
        <p:spPr>
          <a:xfrm>
            <a:off x="572716" y="4533727"/>
            <a:ext cx="65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Within </a:t>
            </a:r>
          </a:p>
          <a:p>
            <a:pPr algn="ctr"/>
            <a:r>
              <a:rPr lang="en-US" sz="800" dirty="0">
                <a:solidFill>
                  <a:srgbClr val="FF0000"/>
                </a:solidFill>
              </a:rPr>
              <a:t>3 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6DDBD-5AB6-1C4C-936A-707CAADCE8C0}"/>
              </a:ext>
            </a:extLst>
          </p:cNvPr>
          <p:cNvSpPr txBox="1"/>
          <p:nvPr/>
        </p:nvSpPr>
        <p:spPr>
          <a:xfrm>
            <a:off x="1991056" y="3386625"/>
            <a:ext cx="65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Beyond </a:t>
            </a:r>
          </a:p>
          <a:p>
            <a:pPr algn="ctr"/>
            <a:r>
              <a:rPr lang="en-US" sz="800" dirty="0">
                <a:solidFill>
                  <a:srgbClr val="FF0000"/>
                </a:solidFill>
              </a:rPr>
              <a:t>3 days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D391EC-2B7D-A549-9D4F-79F6572535E1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170278" y="4337228"/>
            <a:ext cx="0" cy="11943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Bent Arrow 18">
            <a:extLst>
              <a:ext uri="{FF2B5EF4-FFF2-40B4-BE49-F238E27FC236}">
                <a16:creationId xmlns:a16="http://schemas.microsoft.com/office/drawing/2014/main" id="{33FEA04C-3BCD-854A-9D93-3895ADE6440E}"/>
              </a:ext>
            </a:extLst>
          </p:cNvPr>
          <p:cNvSpPr/>
          <p:nvPr/>
        </p:nvSpPr>
        <p:spPr>
          <a:xfrm rot="5400000">
            <a:off x="1727712" y="3609923"/>
            <a:ext cx="612052" cy="171751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DDEC9C-3E1E-0742-BCC2-FBAB528D8EE4}"/>
              </a:ext>
            </a:extLst>
          </p:cNvPr>
          <p:cNvSpPr/>
          <p:nvPr/>
        </p:nvSpPr>
        <p:spPr>
          <a:xfrm>
            <a:off x="1826633" y="4001825"/>
            <a:ext cx="718792" cy="12700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Extension of time for physical verification </a:t>
            </a:r>
          </a:p>
          <a:p>
            <a:pPr algn="ctr"/>
            <a:r>
              <a:rPr lang="en-US" sz="900" dirty="0"/>
              <a:t>(MOV- 03)</a:t>
            </a:r>
          </a:p>
        </p:txBody>
      </p:sp>
      <p:sp>
        <p:nvSpPr>
          <p:cNvPr id="22" name="Trapezium 21">
            <a:extLst>
              <a:ext uri="{FF2B5EF4-FFF2-40B4-BE49-F238E27FC236}">
                <a16:creationId xmlns:a16="http://schemas.microsoft.com/office/drawing/2014/main" id="{CAF94197-B70C-0E45-B8AD-D6EB1D3377C9}"/>
              </a:ext>
            </a:extLst>
          </p:cNvPr>
          <p:cNvSpPr/>
          <p:nvPr/>
        </p:nvSpPr>
        <p:spPr>
          <a:xfrm>
            <a:off x="485425" y="5523890"/>
            <a:ext cx="2160599" cy="48424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Physical Verification</a:t>
            </a:r>
          </a:p>
          <a:p>
            <a:pPr algn="ctr"/>
            <a:r>
              <a:rPr lang="en-US" sz="1000" dirty="0"/>
              <a:t>Report (MOV- 04)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93E7E3-BCD9-044A-965D-4284EC6B1B21}"/>
              </a:ext>
            </a:extLst>
          </p:cNvPr>
          <p:cNvCxnSpPr>
            <a:cxnSpLocks/>
          </p:cNvCxnSpPr>
          <p:nvPr/>
        </p:nvCxnSpPr>
        <p:spPr>
          <a:xfrm flipH="1">
            <a:off x="1163285" y="2077156"/>
            <a:ext cx="6993" cy="442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02A4A83-ED99-8148-9D46-73C3F5B620CA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163285" y="1256270"/>
            <a:ext cx="6994" cy="4031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rapezium 32">
            <a:extLst>
              <a:ext uri="{FF2B5EF4-FFF2-40B4-BE49-F238E27FC236}">
                <a16:creationId xmlns:a16="http://schemas.microsoft.com/office/drawing/2014/main" id="{F5BAB037-1D52-BD48-9CF2-5D769DABBCCA}"/>
              </a:ext>
            </a:extLst>
          </p:cNvPr>
          <p:cNvSpPr/>
          <p:nvPr/>
        </p:nvSpPr>
        <p:spPr>
          <a:xfrm>
            <a:off x="3849510" y="823856"/>
            <a:ext cx="1722405" cy="432414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Physical Verification</a:t>
            </a:r>
          </a:p>
          <a:p>
            <a:pPr algn="ctr"/>
            <a:r>
              <a:rPr lang="en-US" sz="1000" dirty="0"/>
              <a:t>Report (MOV- 04)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D1CBB9-AD8D-BB49-91A6-90281BD8BD7E}"/>
              </a:ext>
            </a:extLst>
          </p:cNvPr>
          <p:cNvSpPr txBox="1"/>
          <p:nvPr/>
        </p:nvSpPr>
        <p:spPr>
          <a:xfrm>
            <a:off x="5848357" y="1364095"/>
            <a:ext cx="709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No discrepancy </a:t>
            </a:r>
          </a:p>
          <a:p>
            <a:pPr algn="ctr"/>
            <a:r>
              <a:rPr lang="en-US" sz="800" dirty="0">
                <a:solidFill>
                  <a:srgbClr val="FF0000"/>
                </a:solidFill>
              </a:rPr>
              <a:t>found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4127C162-0DE0-4B4E-8545-EB9C1EEA1208}"/>
              </a:ext>
            </a:extLst>
          </p:cNvPr>
          <p:cNvSpPr/>
          <p:nvPr/>
        </p:nvSpPr>
        <p:spPr>
          <a:xfrm>
            <a:off x="4470739" y="1577498"/>
            <a:ext cx="479945" cy="461665"/>
          </a:xfrm>
          <a:prstGeom prst="diamon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0676A50-9DD0-254E-BE01-7928B3971455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4950684" y="1797139"/>
            <a:ext cx="1809622" cy="11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BA90FC8-2C7E-FE47-9E38-377E1573C4E0}"/>
              </a:ext>
            </a:extLst>
          </p:cNvPr>
          <p:cNvSpPr/>
          <p:nvPr/>
        </p:nvSpPr>
        <p:spPr>
          <a:xfrm>
            <a:off x="6760306" y="1397186"/>
            <a:ext cx="718210" cy="799905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Release Order</a:t>
            </a:r>
          </a:p>
          <a:p>
            <a:pPr algn="ctr"/>
            <a:r>
              <a:rPr lang="en-US" sz="800" dirty="0"/>
              <a:t>(MOV- 05)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EDEBAD9-8CAC-A94A-AD56-C169B879B32B}"/>
              </a:ext>
            </a:extLst>
          </p:cNvPr>
          <p:cNvCxnSpPr>
            <a:cxnSpLocks/>
          </p:cNvCxnSpPr>
          <p:nvPr/>
        </p:nvCxnSpPr>
        <p:spPr>
          <a:xfrm>
            <a:off x="4724281" y="1285645"/>
            <a:ext cx="0" cy="2788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ED7948F-E919-BD4D-AAAF-E90DBFF7DDF7}"/>
              </a:ext>
            </a:extLst>
          </p:cNvPr>
          <p:cNvSpPr txBox="1"/>
          <p:nvPr/>
        </p:nvSpPr>
        <p:spPr>
          <a:xfrm>
            <a:off x="3985805" y="2078849"/>
            <a:ext cx="71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Discrepancy </a:t>
            </a:r>
          </a:p>
          <a:p>
            <a:pPr algn="ctr"/>
            <a:r>
              <a:rPr lang="en-US" sz="800" dirty="0">
                <a:solidFill>
                  <a:srgbClr val="FF0000"/>
                </a:solidFill>
              </a:rPr>
              <a:t>found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F3AD38B-99F0-2942-A37C-FF1B71AF1875}"/>
              </a:ext>
            </a:extLst>
          </p:cNvPr>
          <p:cNvCxnSpPr>
            <a:cxnSpLocks/>
          </p:cNvCxnSpPr>
          <p:nvPr/>
        </p:nvCxnSpPr>
        <p:spPr>
          <a:xfrm>
            <a:off x="4710711" y="2058159"/>
            <a:ext cx="0" cy="442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A57DCA0-E3F4-8E43-B592-BB69C9D38730}"/>
              </a:ext>
            </a:extLst>
          </p:cNvPr>
          <p:cNvCxnSpPr>
            <a:cxnSpLocks/>
          </p:cNvCxnSpPr>
          <p:nvPr/>
        </p:nvCxnSpPr>
        <p:spPr>
          <a:xfrm>
            <a:off x="2344726" y="5271911"/>
            <a:ext cx="0" cy="2788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3AB7E55-472F-1746-9392-3A26E6A05BFB}"/>
              </a:ext>
            </a:extLst>
          </p:cNvPr>
          <p:cNvSpPr/>
          <p:nvPr/>
        </p:nvSpPr>
        <p:spPr>
          <a:xfrm>
            <a:off x="3533988" y="2518555"/>
            <a:ext cx="2076024" cy="847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Detention Order u/s 129(1)</a:t>
            </a:r>
          </a:p>
          <a:p>
            <a:pPr algn="ctr"/>
            <a:r>
              <a:rPr lang="en-US" sz="1000" dirty="0"/>
              <a:t>(MOV- 06)</a:t>
            </a:r>
          </a:p>
          <a:p>
            <a:pPr algn="ctr"/>
            <a:r>
              <a:rPr lang="en-US" sz="1000" dirty="0"/>
              <a:t>+</a:t>
            </a:r>
          </a:p>
          <a:p>
            <a:pPr algn="ctr"/>
            <a:r>
              <a:rPr lang="en-US" sz="1000" dirty="0"/>
              <a:t>Notice for Tax &amp; Penalty u/s 129(3)</a:t>
            </a:r>
          </a:p>
          <a:p>
            <a:pPr algn="ctr"/>
            <a:r>
              <a:rPr lang="en-US" sz="1000" dirty="0"/>
              <a:t>(MOV- 07)</a:t>
            </a:r>
          </a:p>
        </p:txBody>
      </p:sp>
      <p:sp>
        <p:nvSpPr>
          <p:cNvPr id="48" name="Diamond 47">
            <a:extLst>
              <a:ext uri="{FF2B5EF4-FFF2-40B4-BE49-F238E27FC236}">
                <a16:creationId xmlns:a16="http://schemas.microsoft.com/office/drawing/2014/main" id="{DCBF7729-6560-5249-ADBC-984DADAFB38A}"/>
              </a:ext>
            </a:extLst>
          </p:cNvPr>
          <p:cNvSpPr/>
          <p:nvPr/>
        </p:nvSpPr>
        <p:spPr>
          <a:xfrm>
            <a:off x="4849631" y="4432816"/>
            <a:ext cx="479945" cy="461665"/>
          </a:xfrm>
          <a:prstGeom prst="diamon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2CBB708-5AC5-7046-A238-163D528D3537}"/>
              </a:ext>
            </a:extLst>
          </p:cNvPr>
          <p:cNvCxnSpPr>
            <a:cxnSpLocks/>
          </p:cNvCxnSpPr>
          <p:nvPr/>
        </p:nvCxnSpPr>
        <p:spPr>
          <a:xfrm>
            <a:off x="4208532" y="3372986"/>
            <a:ext cx="0" cy="13300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A988113-E0D8-6348-96E4-05BCB5E1D008}"/>
              </a:ext>
            </a:extLst>
          </p:cNvPr>
          <p:cNvCxnSpPr>
            <a:cxnSpLocks/>
          </p:cNvCxnSpPr>
          <p:nvPr/>
        </p:nvCxnSpPr>
        <p:spPr>
          <a:xfrm flipV="1">
            <a:off x="4208532" y="4686227"/>
            <a:ext cx="661275" cy="16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Hexagon 55">
            <a:extLst>
              <a:ext uri="{FF2B5EF4-FFF2-40B4-BE49-F238E27FC236}">
                <a16:creationId xmlns:a16="http://schemas.microsoft.com/office/drawing/2014/main" id="{985B067F-50A7-C442-9172-F03416E0AD1D}"/>
              </a:ext>
            </a:extLst>
          </p:cNvPr>
          <p:cNvSpPr/>
          <p:nvPr/>
        </p:nvSpPr>
        <p:spPr>
          <a:xfrm>
            <a:off x="4734943" y="3502981"/>
            <a:ext cx="1108478" cy="738184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Provisional Release Bond (MOV- 08)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E3B7096-617B-2945-AD55-03605DA93F6D}"/>
              </a:ext>
            </a:extLst>
          </p:cNvPr>
          <p:cNvCxnSpPr>
            <a:cxnSpLocks/>
          </p:cNvCxnSpPr>
          <p:nvPr/>
        </p:nvCxnSpPr>
        <p:spPr>
          <a:xfrm flipV="1">
            <a:off x="5657334" y="1948033"/>
            <a:ext cx="1102972" cy="1572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037B1B1-6018-6349-836D-B2C00AC9E624}"/>
              </a:ext>
            </a:extLst>
          </p:cNvPr>
          <p:cNvCxnSpPr>
            <a:cxnSpLocks/>
          </p:cNvCxnSpPr>
          <p:nvPr/>
        </p:nvCxnSpPr>
        <p:spPr>
          <a:xfrm flipV="1">
            <a:off x="6921967" y="2197091"/>
            <a:ext cx="0" cy="2439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701FBF5-4F50-4E4F-80AB-AB00575997AE}"/>
              </a:ext>
            </a:extLst>
          </p:cNvPr>
          <p:cNvSpPr txBox="1"/>
          <p:nvPr/>
        </p:nvSpPr>
        <p:spPr>
          <a:xfrm>
            <a:off x="5890407" y="5246215"/>
            <a:ext cx="112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Payment made within 15 days of receiving of MOV- 09 by the taxpayer 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1F4C88-401A-A244-ABEA-1CEE80ED6E1E}"/>
              </a:ext>
            </a:extLst>
          </p:cNvPr>
          <p:cNvCxnSpPr>
            <a:cxnSpLocks/>
          </p:cNvCxnSpPr>
          <p:nvPr/>
        </p:nvCxnSpPr>
        <p:spPr>
          <a:xfrm flipV="1">
            <a:off x="5089603" y="4234698"/>
            <a:ext cx="0" cy="198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74C4ACC-14EA-964E-8BB2-C4603732C934}"/>
              </a:ext>
            </a:extLst>
          </p:cNvPr>
          <p:cNvCxnSpPr>
            <a:cxnSpLocks/>
          </p:cNvCxnSpPr>
          <p:nvPr/>
        </p:nvCxnSpPr>
        <p:spPr>
          <a:xfrm flipV="1">
            <a:off x="5335101" y="4663648"/>
            <a:ext cx="1586866" cy="11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8A8036A7-BB79-0E43-AD7F-291249B301D1}"/>
              </a:ext>
            </a:extLst>
          </p:cNvPr>
          <p:cNvSpPr txBox="1"/>
          <p:nvPr/>
        </p:nvSpPr>
        <p:spPr>
          <a:xfrm>
            <a:off x="5574961" y="4292317"/>
            <a:ext cx="112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Comes forward and makes payment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52A5DC8-5791-ED42-BB23-4BFFE0983196}"/>
              </a:ext>
            </a:extLst>
          </p:cNvPr>
          <p:cNvCxnSpPr>
            <a:cxnSpLocks/>
          </p:cNvCxnSpPr>
          <p:nvPr/>
        </p:nvCxnSpPr>
        <p:spPr>
          <a:xfrm>
            <a:off x="5089603" y="4894481"/>
            <a:ext cx="0" cy="232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4822F0EF-ADF4-3844-8EE3-D695D8E55C9E}"/>
              </a:ext>
            </a:extLst>
          </p:cNvPr>
          <p:cNvSpPr/>
          <p:nvPr/>
        </p:nvSpPr>
        <p:spPr>
          <a:xfrm>
            <a:off x="4305025" y="5119359"/>
            <a:ext cx="1569156" cy="41768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Demand Order u/s 129 (3)</a:t>
            </a:r>
          </a:p>
          <a:p>
            <a:pPr algn="ctr"/>
            <a:r>
              <a:rPr lang="en-US" sz="1000" dirty="0"/>
              <a:t>(MOV- 09)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EF1146D-5F4A-3042-9C03-88942A44C55B}"/>
              </a:ext>
            </a:extLst>
          </p:cNvPr>
          <p:cNvCxnSpPr>
            <a:cxnSpLocks/>
          </p:cNvCxnSpPr>
          <p:nvPr/>
        </p:nvCxnSpPr>
        <p:spPr>
          <a:xfrm>
            <a:off x="5878566" y="5257010"/>
            <a:ext cx="12408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D5DE84-1640-7442-A849-6B3430724C4C}"/>
              </a:ext>
            </a:extLst>
          </p:cNvPr>
          <p:cNvCxnSpPr>
            <a:cxnSpLocks/>
            <a:endCxn id="39" idx="4"/>
          </p:cNvCxnSpPr>
          <p:nvPr/>
        </p:nvCxnSpPr>
        <p:spPr>
          <a:xfrm flipV="1">
            <a:off x="7119411" y="2197091"/>
            <a:ext cx="0" cy="3074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BEE732C-7413-1F4A-962E-1D1E26D5CA85}"/>
              </a:ext>
            </a:extLst>
          </p:cNvPr>
          <p:cNvCxnSpPr>
            <a:cxnSpLocks/>
          </p:cNvCxnSpPr>
          <p:nvPr/>
        </p:nvCxnSpPr>
        <p:spPr>
          <a:xfrm>
            <a:off x="5093562" y="5550712"/>
            <a:ext cx="0" cy="232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E3EDABFE-5436-BE49-947C-F4877DFE5642}"/>
              </a:ext>
            </a:extLst>
          </p:cNvPr>
          <p:cNvSpPr/>
          <p:nvPr/>
        </p:nvSpPr>
        <p:spPr>
          <a:xfrm>
            <a:off x="4006227" y="5793874"/>
            <a:ext cx="2177928" cy="48053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Notice for confiscation u/s 130</a:t>
            </a:r>
          </a:p>
          <a:p>
            <a:pPr algn="ctr"/>
            <a:r>
              <a:rPr lang="en-US" sz="1000" dirty="0"/>
              <a:t>(MOV- 10)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01A9585-7079-5941-B152-817D7754F25D}"/>
              </a:ext>
            </a:extLst>
          </p:cNvPr>
          <p:cNvSpPr txBox="1"/>
          <p:nvPr/>
        </p:nvSpPr>
        <p:spPr>
          <a:xfrm>
            <a:off x="3851976" y="5554406"/>
            <a:ext cx="13291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If 15 day limit breached 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9B62235-42A0-EB40-A074-D62EB7C1F52F}"/>
              </a:ext>
            </a:extLst>
          </p:cNvPr>
          <p:cNvCxnSpPr>
            <a:cxnSpLocks/>
          </p:cNvCxnSpPr>
          <p:nvPr/>
        </p:nvCxnSpPr>
        <p:spPr>
          <a:xfrm>
            <a:off x="6203008" y="6006419"/>
            <a:ext cx="4975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544F6098-9C58-D843-8116-252D5B9C0FD3}"/>
              </a:ext>
            </a:extLst>
          </p:cNvPr>
          <p:cNvSpPr/>
          <p:nvPr/>
        </p:nvSpPr>
        <p:spPr>
          <a:xfrm>
            <a:off x="6760306" y="5793874"/>
            <a:ext cx="1988583" cy="4805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Order for confiscation u/s 130</a:t>
            </a:r>
          </a:p>
          <a:p>
            <a:pPr algn="ctr"/>
            <a:r>
              <a:rPr lang="en-US" sz="1000" dirty="0"/>
              <a:t>(MOV- 11)</a:t>
            </a:r>
          </a:p>
        </p:txBody>
      </p:sp>
      <p:sp>
        <p:nvSpPr>
          <p:cNvPr id="96" name="Diamond 95">
            <a:extLst>
              <a:ext uri="{FF2B5EF4-FFF2-40B4-BE49-F238E27FC236}">
                <a16:creationId xmlns:a16="http://schemas.microsoft.com/office/drawing/2014/main" id="{484199CB-D8E7-3441-A870-08F4A8DFC596}"/>
              </a:ext>
            </a:extLst>
          </p:cNvPr>
          <p:cNvSpPr/>
          <p:nvPr/>
        </p:nvSpPr>
        <p:spPr>
          <a:xfrm>
            <a:off x="7992600" y="1735426"/>
            <a:ext cx="479945" cy="461665"/>
          </a:xfrm>
          <a:prstGeom prst="diamon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DE6A0CC-39CE-624D-A01D-4F3C1FF2E749}"/>
              </a:ext>
            </a:extLst>
          </p:cNvPr>
          <p:cNvCxnSpPr>
            <a:cxnSpLocks/>
          </p:cNvCxnSpPr>
          <p:nvPr/>
        </p:nvCxnSpPr>
        <p:spPr>
          <a:xfrm flipV="1">
            <a:off x="8234339" y="2189326"/>
            <a:ext cx="0" cy="3576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B757F7F-4B6B-514A-A3EF-55351943B8E2}"/>
              </a:ext>
            </a:extLst>
          </p:cNvPr>
          <p:cNvCxnSpPr>
            <a:cxnSpLocks/>
            <a:stCxn id="96" idx="1"/>
          </p:cNvCxnSpPr>
          <p:nvPr/>
        </p:nvCxnSpPr>
        <p:spPr>
          <a:xfrm flipH="1">
            <a:off x="7478516" y="1966259"/>
            <a:ext cx="514084" cy="3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50DCDB2A-8D74-F642-89A3-F60DDE3A4791}"/>
              </a:ext>
            </a:extLst>
          </p:cNvPr>
          <p:cNvSpPr txBox="1"/>
          <p:nvPr/>
        </p:nvSpPr>
        <p:spPr>
          <a:xfrm>
            <a:off x="7352064" y="1973965"/>
            <a:ext cx="71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On full payment of liabilities 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62AC508-D041-FB47-ABD4-572086B894C4}"/>
              </a:ext>
            </a:extLst>
          </p:cNvPr>
          <p:cNvCxnSpPr>
            <a:cxnSpLocks/>
          </p:cNvCxnSpPr>
          <p:nvPr/>
        </p:nvCxnSpPr>
        <p:spPr>
          <a:xfrm flipH="1" flipV="1">
            <a:off x="8232572" y="1285645"/>
            <a:ext cx="3959" cy="440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Hexagon 103">
            <a:extLst>
              <a:ext uri="{FF2B5EF4-FFF2-40B4-BE49-F238E27FC236}">
                <a16:creationId xmlns:a16="http://schemas.microsoft.com/office/drawing/2014/main" id="{37E1E574-7815-794F-A7BC-B720B3A74365}"/>
              </a:ext>
            </a:extLst>
          </p:cNvPr>
          <p:cNvSpPr/>
          <p:nvPr/>
        </p:nvSpPr>
        <p:spPr>
          <a:xfrm>
            <a:off x="7651194" y="925966"/>
            <a:ext cx="1162756" cy="324174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Recovery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31FE47-E94E-0643-A9B5-5C92606A9823}"/>
              </a:ext>
            </a:extLst>
          </p:cNvPr>
          <p:cNvSpPr txBox="1"/>
          <p:nvPr/>
        </p:nvSpPr>
        <p:spPr>
          <a:xfrm>
            <a:off x="8367282" y="1278004"/>
            <a:ext cx="71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Non-  payment of liabilities </a:t>
            </a:r>
          </a:p>
        </p:txBody>
      </p:sp>
      <p:cxnSp>
        <p:nvCxnSpPr>
          <p:cNvPr id="109" name="Curved Connector 108">
            <a:extLst>
              <a:ext uri="{FF2B5EF4-FFF2-40B4-BE49-F238E27FC236}">
                <a16:creationId xmlns:a16="http://schemas.microsoft.com/office/drawing/2014/main" id="{20606379-EEC0-0948-B0EE-93A395733E23}"/>
              </a:ext>
            </a:extLst>
          </p:cNvPr>
          <p:cNvCxnSpPr>
            <a:cxnSpLocks/>
            <a:stCxn id="22" idx="3"/>
            <a:endCxn id="33" idx="1"/>
          </p:cNvCxnSpPr>
          <p:nvPr/>
        </p:nvCxnSpPr>
        <p:spPr>
          <a:xfrm flipV="1">
            <a:off x="2585494" y="1040063"/>
            <a:ext cx="1318068" cy="4725947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41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2" grpId="0"/>
      <p:bldP spid="13" grpId="0"/>
      <p:bldP spid="19" grpId="0" animBg="1"/>
      <p:bldP spid="20" grpId="0" animBg="1"/>
      <p:bldP spid="22" grpId="0" animBg="1"/>
      <p:bldP spid="33" grpId="0" animBg="1"/>
      <p:bldP spid="34" grpId="0"/>
      <p:bldP spid="35" grpId="0" animBg="1"/>
      <p:bldP spid="39" grpId="0" animBg="1"/>
      <p:bldP spid="42" grpId="0"/>
      <p:bldP spid="46" grpId="0" animBg="1"/>
      <p:bldP spid="48" grpId="0" animBg="1"/>
      <p:bldP spid="56" grpId="0" animBg="1"/>
      <p:bldP spid="70" grpId="0"/>
      <p:bldP spid="82" grpId="0"/>
      <p:bldP spid="85" grpId="0" animBg="1"/>
      <p:bldP spid="91" grpId="0" animBg="1"/>
      <p:bldP spid="92" grpId="0"/>
      <p:bldP spid="95" grpId="0" animBg="1"/>
      <p:bldP spid="96" grpId="0" animBg="1"/>
      <p:bldP spid="102" grpId="0"/>
      <p:bldP spid="104" grpId="0" animBg="1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296"/>
            <a:ext cx="8174421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 cases other than those of Goods in Transit</a:t>
            </a:r>
            <a:endParaRPr lang="en-IN" sz="28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54426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A80261F-8F13-BE42-B217-A6FF83FB9AE0}"/>
              </a:ext>
            </a:extLst>
          </p:cNvPr>
          <p:cNvSpPr/>
          <p:nvPr/>
        </p:nvSpPr>
        <p:spPr>
          <a:xfrm>
            <a:off x="1077462" y="1151441"/>
            <a:ext cx="1852864" cy="5531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Case initiated</a:t>
            </a:r>
          </a:p>
        </p:txBody>
      </p:sp>
      <p:sp>
        <p:nvSpPr>
          <p:cNvPr id="6" name="Trapezium 5">
            <a:extLst>
              <a:ext uri="{FF2B5EF4-FFF2-40B4-BE49-F238E27FC236}">
                <a16:creationId xmlns:a16="http://schemas.microsoft.com/office/drawing/2014/main" id="{FAF8081A-C7B0-064B-82DE-8830BA7F2E8C}"/>
              </a:ext>
            </a:extLst>
          </p:cNvPr>
          <p:cNvSpPr/>
          <p:nvPr/>
        </p:nvSpPr>
        <p:spPr>
          <a:xfrm>
            <a:off x="786714" y="2471913"/>
            <a:ext cx="2441908" cy="553155"/>
          </a:xfrm>
          <a:prstGeom prst="trapezoid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Authorization for inspection or search (INS- 01) u/s 67(1)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AFB88D-5030-5440-A68B-55AF681D2C54}"/>
              </a:ext>
            </a:extLst>
          </p:cNvPr>
          <p:cNvCxnSpPr>
            <a:cxnSpLocks/>
          </p:cNvCxnSpPr>
          <p:nvPr/>
        </p:nvCxnSpPr>
        <p:spPr>
          <a:xfrm>
            <a:off x="2003894" y="1749766"/>
            <a:ext cx="0" cy="7782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6343D9-C58C-0549-90AE-6402403810CC}"/>
              </a:ext>
            </a:extLst>
          </p:cNvPr>
          <p:cNvCxnSpPr>
            <a:cxnSpLocks/>
          </p:cNvCxnSpPr>
          <p:nvPr/>
        </p:nvCxnSpPr>
        <p:spPr>
          <a:xfrm flipH="1">
            <a:off x="2003894" y="3052812"/>
            <a:ext cx="2764" cy="666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Hexagon 17">
            <a:extLst>
              <a:ext uri="{FF2B5EF4-FFF2-40B4-BE49-F238E27FC236}">
                <a16:creationId xmlns:a16="http://schemas.microsoft.com/office/drawing/2014/main" id="{ABE88BF1-5707-0245-B51C-35444AB4DCEB}"/>
              </a:ext>
            </a:extLst>
          </p:cNvPr>
          <p:cNvSpPr/>
          <p:nvPr/>
        </p:nvSpPr>
        <p:spPr>
          <a:xfrm>
            <a:off x="1001204" y="3682627"/>
            <a:ext cx="2010909" cy="564445"/>
          </a:xfrm>
          <a:prstGeom prst="hexago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Search/Inspection carried out and </a:t>
            </a:r>
            <a:r>
              <a:rPr lang="en-US" sz="1200" dirty="0" err="1"/>
              <a:t>panchnama</a:t>
            </a:r>
            <a:r>
              <a:rPr lang="en-US" sz="1200" dirty="0"/>
              <a:t> drawn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8952E7-1624-C14D-A6D0-32BCBA18EB0F}"/>
              </a:ext>
            </a:extLst>
          </p:cNvPr>
          <p:cNvCxnSpPr>
            <a:cxnSpLocks/>
          </p:cNvCxnSpPr>
          <p:nvPr/>
        </p:nvCxnSpPr>
        <p:spPr>
          <a:xfrm flipH="1">
            <a:off x="2003894" y="4279415"/>
            <a:ext cx="2764" cy="6252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3CB833BA-CF6B-E84A-99C7-2ADCCBCA8A9D}"/>
              </a:ext>
            </a:extLst>
          </p:cNvPr>
          <p:cNvSpPr/>
          <p:nvPr/>
        </p:nvSpPr>
        <p:spPr>
          <a:xfrm>
            <a:off x="786714" y="4951761"/>
            <a:ext cx="2225399" cy="689698"/>
          </a:xfrm>
          <a:prstGeom prst="hexagon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Material evidence seized by way of order of seizure (INS- 02) u/s 67(2)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5BDFE6-6F4B-DF46-83AC-992F16F4AA25}"/>
              </a:ext>
            </a:extLst>
          </p:cNvPr>
          <p:cNvCxnSpPr>
            <a:cxnSpLocks/>
          </p:cNvCxnSpPr>
          <p:nvPr/>
        </p:nvCxnSpPr>
        <p:spPr>
          <a:xfrm flipV="1">
            <a:off x="6305587" y="4454831"/>
            <a:ext cx="1" cy="1062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Hexagon 21">
            <a:extLst>
              <a:ext uri="{FF2B5EF4-FFF2-40B4-BE49-F238E27FC236}">
                <a16:creationId xmlns:a16="http://schemas.microsoft.com/office/drawing/2014/main" id="{FF181756-FEAA-5E45-AD69-A227DD8B7332}"/>
              </a:ext>
            </a:extLst>
          </p:cNvPr>
          <p:cNvSpPr/>
          <p:nvPr/>
        </p:nvSpPr>
        <p:spPr>
          <a:xfrm>
            <a:off x="5098211" y="5517382"/>
            <a:ext cx="2439888" cy="814949"/>
          </a:xfrm>
          <a:prstGeom prst="hexagon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Unseized goods may be prohibited to be removed by way of Order of prohibition (INS- 03)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571530-714C-7144-AB20-7460660B4125}"/>
              </a:ext>
            </a:extLst>
          </p:cNvPr>
          <p:cNvCxnSpPr>
            <a:cxnSpLocks/>
          </p:cNvCxnSpPr>
          <p:nvPr/>
        </p:nvCxnSpPr>
        <p:spPr>
          <a:xfrm flipV="1">
            <a:off x="3012113" y="5295971"/>
            <a:ext cx="3306042" cy="13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iamond 24">
            <a:extLst>
              <a:ext uri="{FF2B5EF4-FFF2-40B4-BE49-F238E27FC236}">
                <a16:creationId xmlns:a16="http://schemas.microsoft.com/office/drawing/2014/main" id="{1C8E7E7D-70DD-B94D-B025-EBF3DB18A1AF}"/>
              </a:ext>
            </a:extLst>
          </p:cNvPr>
          <p:cNvSpPr/>
          <p:nvPr/>
        </p:nvSpPr>
        <p:spPr>
          <a:xfrm>
            <a:off x="6131888" y="4177683"/>
            <a:ext cx="372534" cy="327377"/>
          </a:xfrm>
          <a:prstGeom prst="diamond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3809F46-D96F-C649-AFCA-F7579D88823A}"/>
              </a:ext>
            </a:extLst>
          </p:cNvPr>
          <p:cNvCxnSpPr>
            <a:cxnSpLocks/>
          </p:cNvCxnSpPr>
          <p:nvPr/>
        </p:nvCxnSpPr>
        <p:spPr>
          <a:xfrm flipV="1">
            <a:off x="4572000" y="1487555"/>
            <a:ext cx="0" cy="21330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EAAAB2-A818-9C44-B0B9-1C207537F5DA}"/>
              </a:ext>
            </a:extLst>
          </p:cNvPr>
          <p:cNvCxnSpPr>
            <a:cxnSpLocks/>
          </p:cNvCxnSpPr>
          <p:nvPr/>
        </p:nvCxnSpPr>
        <p:spPr>
          <a:xfrm flipV="1">
            <a:off x="6249142" y="1428019"/>
            <a:ext cx="0" cy="1100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45F499-8B86-044C-87D6-A0B98D8BDE08}"/>
              </a:ext>
            </a:extLst>
          </p:cNvPr>
          <p:cNvCxnSpPr>
            <a:cxnSpLocks/>
          </p:cNvCxnSpPr>
          <p:nvPr/>
        </p:nvCxnSpPr>
        <p:spPr>
          <a:xfrm flipV="1">
            <a:off x="8174421" y="3365714"/>
            <a:ext cx="0" cy="633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C53ED307-BC90-4A46-8C5F-037A9589A7B9}"/>
              </a:ext>
            </a:extLst>
          </p:cNvPr>
          <p:cNvSpPr/>
          <p:nvPr/>
        </p:nvSpPr>
        <p:spPr>
          <a:xfrm>
            <a:off x="3522134" y="3646341"/>
            <a:ext cx="1921131" cy="1062551"/>
          </a:xfrm>
          <a:prstGeom prst="parallelogram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Voluntary payment by the assessee (DRC- 03) and acknowledged by the enforcement officer (DRC- 04) </a:t>
            </a:r>
          </a:p>
        </p:txBody>
      </p:sp>
      <p:sp>
        <p:nvSpPr>
          <p:cNvPr id="44" name="Round Diagonal Corner of Rectangle 43">
            <a:extLst>
              <a:ext uri="{FF2B5EF4-FFF2-40B4-BE49-F238E27FC236}">
                <a16:creationId xmlns:a16="http://schemas.microsoft.com/office/drawing/2014/main" id="{BD285A73-7581-314E-85C0-CD8741DF7DDD}"/>
              </a:ext>
            </a:extLst>
          </p:cNvPr>
          <p:cNvSpPr/>
          <p:nvPr/>
        </p:nvSpPr>
        <p:spPr>
          <a:xfrm>
            <a:off x="5443265" y="2528043"/>
            <a:ext cx="1804202" cy="982801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Liability owed is intimated to the assessee (DRC-01A) which is then payed by DRC-03 and acknowledged by DRC- 04 u/s 73(5)/74(5)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71AE19-2472-3D42-9CA3-5DD86559FC22}"/>
              </a:ext>
            </a:extLst>
          </p:cNvPr>
          <p:cNvSpPr/>
          <p:nvPr/>
        </p:nvSpPr>
        <p:spPr>
          <a:xfrm>
            <a:off x="7010400" y="3964852"/>
            <a:ext cx="1625600" cy="6642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Show cause notice u/s 73/74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0F823E-C600-C347-9305-305B7A910C22}"/>
              </a:ext>
            </a:extLst>
          </p:cNvPr>
          <p:cNvSpPr/>
          <p:nvPr/>
        </p:nvSpPr>
        <p:spPr>
          <a:xfrm>
            <a:off x="3562903" y="889230"/>
            <a:ext cx="3179437" cy="5983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Case Closed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9EBDB2-2C47-614F-973D-1B95C21749B4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318155" y="3518717"/>
            <a:ext cx="0" cy="6589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C9A82EE-EB7A-BB4B-AB9D-7FD57C26594C}"/>
              </a:ext>
            </a:extLst>
          </p:cNvPr>
          <p:cNvCxnSpPr>
            <a:cxnSpLocks/>
          </p:cNvCxnSpPr>
          <p:nvPr/>
        </p:nvCxnSpPr>
        <p:spPr>
          <a:xfrm>
            <a:off x="6504422" y="4335042"/>
            <a:ext cx="475836" cy="1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F82FABC-C2B4-E343-924F-5193274D6F55}"/>
              </a:ext>
            </a:extLst>
          </p:cNvPr>
          <p:cNvCxnSpPr>
            <a:cxnSpLocks/>
          </p:cNvCxnSpPr>
          <p:nvPr/>
        </p:nvCxnSpPr>
        <p:spPr>
          <a:xfrm flipH="1">
            <a:off x="5317067" y="4347124"/>
            <a:ext cx="8148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rapezium 25">
            <a:extLst>
              <a:ext uri="{FF2B5EF4-FFF2-40B4-BE49-F238E27FC236}">
                <a16:creationId xmlns:a16="http://schemas.microsoft.com/office/drawing/2014/main" id="{EF63C658-12E3-6540-B43E-8ED80A7213AF}"/>
              </a:ext>
            </a:extLst>
          </p:cNvPr>
          <p:cNvSpPr/>
          <p:nvPr/>
        </p:nvSpPr>
        <p:spPr>
          <a:xfrm>
            <a:off x="7381201" y="2775338"/>
            <a:ext cx="1545086" cy="580899"/>
          </a:xfrm>
          <a:prstGeom prst="trapezoid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Assessment Module</a:t>
            </a:r>
          </a:p>
        </p:txBody>
      </p:sp>
    </p:spTree>
    <p:extLst>
      <p:ext uri="{BB962C8B-B14F-4D97-AF65-F5344CB8AC3E}">
        <p14:creationId xmlns:p14="http://schemas.microsoft.com/office/powerpoint/2010/main" val="4196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 animBg="1"/>
      <p:bldP spid="20" grpId="0" animBg="1"/>
      <p:bldP spid="22" grpId="0" animBg="1"/>
      <p:bldP spid="25" grpId="0" animBg="1"/>
      <p:bldP spid="43" grpId="0" animBg="1"/>
      <p:bldP spid="44" grpId="0" animBg="1"/>
      <p:bldP spid="45" grpId="0" animBg="1"/>
      <p:bldP spid="51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01153"/>
            <a:ext cx="9144000" cy="869950"/>
          </a:xfr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Performing Key Steps in Module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5756" y="0"/>
            <a:ext cx="1270127" cy="869950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480663" y="6577828"/>
            <a:ext cx="6910909" cy="2801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91016" y="6577828"/>
            <a:ext cx="138964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Developed and Designed</a:t>
            </a:r>
          </a:p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298268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Login &amp; dashboard of an enforcement officer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5671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6CF318-8C13-1149-B584-1AE77EB186E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5"/>
          <a:stretch/>
        </p:blipFill>
        <p:spPr>
          <a:xfrm>
            <a:off x="1695734" y="3656728"/>
            <a:ext cx="5683595" cy="2717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098467-85C4-7242-A62B-67FBB01FB07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3"/>
          <a:stretch/>
        </p:blipFill>
        <p:spPr>
          <a:xfrm>
            <a:off x="1695735" y="692943"/>
            <a:ext cx="5496801" cy="2828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95DC5-DF2C-EF4D-874F-F16C2656F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99" y="692943"/>
            <a:ext cx="6389872" cy="319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Creation Pre-GST offence history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3" name="Picture 12" descr="GSTN final_Identity-03.png">
            <a:extLst>
              <a:ext uri="{FF2B5EF4-FFF2-40B4-BE49-F238E27FC236}">
                <a16:creationId xmlns:a16="http://schemas.microsoft.com/office/drawing/2014/main" id="{537CAC06-4427-F940-9D7F-6A6569B3EB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00" y="-23131"/>
            <a:ext cx="1042987" cy="714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E0C6E-AFE3-7C4F-8301-81B916F4F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5" y="1150416"/>
            <a:ext cx="8075961" cy="4041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EBBB8-4EC5-654B-A317-39E505E0F4F6}"/>
                  </a:ext>
                </a:extLst>
              </p14:cNvPr>
              <p14:cNvContentPartPr/>
              <p14:nvPr/>
            </p14:nvContentPartPr>
            <p14:xfrm>
              <a:off x="625347" y="3429000"/>
              <a:ext cx="1537989" cy="351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EBBB8-4EC5-654B-A317-39E505E0F4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6344" y="3419991"/>
                <a:ext cx="1555634" cy="3690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4653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1056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Adding/fetching Pre-GST offence history (Continued)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1871" y="-32487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02BF5F-82AB-B047-9D93-376ACA6C23A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443"/>
            <a:ext cx="9143999" cy="2117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F8C036-8383-574E-AADE-5A71AA444AF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847"/>
            <a:ext cx="9143999" cy="30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2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598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Adding/fetching Pre-GST offence history (Contd..)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328" y="-10833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620E51-0F10-C744-91C0-D8AE2318C2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2827955"/>
            <a:ext cx="4400122" cy="2040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99B35-1162-2D41-BCB8-26F0E0232CC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946589"/>
            <a:ext cx="4400122" cy="194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C26B6B-A165-8248-AF19-940FD8CA4C9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5" y="5267255"/>
            <a:ext cx="4400122" cy="868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6A1613-00A6-7141-9367-8E10D14BF71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17" y="3025541"/>
            <a:ext cx="3559628" cy="1200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2BEDFF-34CE-5D4F-846E-DF27CBCB4CB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66" y="4762967"/>
            <a:ext cx="3735329" cy="111684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B1F10-270B-2844-A445-363F95563C64}"/>
              </a:ext>
            </a:extLst>
          </p:cNvPr>
          <p:cNvCxnSpPr>
            <a:cxnSpLocks/>
          </p:cNvCxnSpPr>
          <p:nvPr/>
        </p:nvCxnSpPr>
        <p:spPr>
          <a:xfrm>
            <a:off x="3886200" y="4774967"/>
            <a:ext cx="0" cy="389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AD4530-2D2A-AD48-A482-C7D0BE8E216E}"/>
              </a:ext>
            </a:extLst>
          </p:cNvPr>
          <p:cNvCxnSpPr>
            <a:cxnSpLocks/>
          </p:cNvCxnSpPr>
          <p:nvPr/>
        </p:nvCxnSpPr>
        <p:spPr>
          <a:xfrm flipV="1">
            <a:off x="4471737" y="4016829"/>
            <a:ext cx="807380" cy="7347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35DCD2-468E-D946-B58D-A70E89247EA6}"/>
              </a:ext>
            </a:extLst>
          </p:cNvPr>
          <p:cNvCxnSpPr>
            <a:cxnSpLocks/>
          </p:cNvCxnSpPr>
          <p:nvPr/>
        </p:nvCxnSpPr>
        <p:spPr>
          <a:xfrm>
            <a:off x="7239000" y="4249710"/>
            <a:ext cx="0" cy="389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692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598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Fetching Pre-GST offence history (Contd..)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328" y="-10833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78329B-0782-E843-8D29-F03255FC3D2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" y="944086"/>
            <a:ext cx="8946931" cy="47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02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Enquiry referred to other jurisdictional officers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 descr="GSTN final_Identity-03.png">
            <a:extLst>
              <a:ext uri="{FF2B5EF4-FFF2-40B4-BE49-F238E27FC236}">
                <a16:creationId xmlns:a16="http://schemas.microsoft.com/office/drawing/2014/main" id="{28044706-4501-2540-9993-C560D4D546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D1634-74B4-7346-9036-DDEAD2757435}"/>
              </a:ext>
            </a:extLst>
          </p:cNvPr>
          <p:cNvSpPr txBox="1"/>
          <p:nvPr/>
        </p:nvSpPr>
        <p:spPr>
          <a:xfrm>
            <a:off x="368595" y="5638668"/>
            <a:ext cx="8376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Seeking additional information from other Enforcement Officers within/outside the state regarding any taxpayer.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E03D4-586A-F34B-A4BE-24B2EFE1A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181"/>
            <a:ext cx="9135325" cy="4571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C4EDED-A19D-CE45-898B-B6D87AF37548}"/>
                  </a:ext>
                </a:extLst>
              </p14:cNvPr>
              <p14:cNvContentPartPr/>
              <p14:nvPr/>
            </p14:nvContentPartPr>
            <p14:xfrm>
              <a:off x="368595" y="2691690"/>
              <a:ext cx="1259483" cy="330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C4EDED-A19D-CE45-898B-B6D87AF375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596" y="2682690"/>
                <a:ext cx="1277121" cy="34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1856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Enquiry referred to other jurisdictional officers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92943"/>
            <a:ext cx="9143999" cy="4096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03900-34E5-9B45-9D35-B69EA1DB1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3" y="4736231"/>
            <a:ext cx="7789223" cy="1785552"/>
          </a:xfrm>
          <a:prstGeom prst="rect">
            <a:avLst/>
          </a:prstGeom>
        </p:spPr>
      </p:pic>
      <p:pic>
        <p:nvPicPr>
          <p:cNvPr id="11" name="Picture 10" descr="GSTN final_Identity-03.png">
            <a:extLst>
              <a:ext uri="{FF2B5EF4-FFF2-40B4-BE49-F238E27FC236}">
                <a16:creationId xmlns:a16="http://schemas.microsoft.com/office/drawing/2014/main" id="{28044706-4501-2540-9993-C560D4D5467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58FE33-2C9E-6A4B-8E82-F810C3505909}"/>
                  </a:ext>
                </a:extLst>
              </p14:cNvPr>
              <p14:cNvContentPartPr/>
              <p14:nvPr/>
            </p14:nvContentPartPr>
            <p14:xfrm>
              <a:off x="2916286" y="424853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58FE33-2C9E-6A4B-8E82-F810C35059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7286" y="423953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ame 6">
            <a:extLst>
              <a:ext uri="{FF2B5EF4-FFF2-40B4-BE49-F238E27FC236}">
                <a16:creationId xmlns:a16="http://schemas.microsoft.com/office/drawing/2014/main" id="{298DD4F7-20B7-8A4F-95DF-8DB807B86899}"/>
              </a:ext>
            </a:extLst>
          </p:cNvPr>
          <p:cNvSpPr/>
          <p:nvPr/>
        </p:nvSpPr>
        <p:spPr>
          <a:xfrm>
            <a:off x="786714" y="1721922"/>
            <a:ext cx="2324621" cy="73627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0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he Enforcement Module tries to mimic the typical journey of an Enforcement Case electronically, right from the case creation stage to the issuance of a Show Cause Notice along with additional processes like enquiry from other departmental formations, case referrals from other modules like Audit, Assessment etc. and pre-GST offence history."/>
          <p:cNvSpPr txBox="1"/>
          <p:nvPr/>
        </p:nvSpPr>
        <p:spPr>
          <a:xfrm>
            <a:off x="638136" y="932824"/>
            <a:ext cx="7077935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305593" indent="-305593" algn="just" defTabSz="457200">
              <a:buSzPct val="50000"/>
              <a:buBlip>
                <a:blip r:embed="rId2"/>
              </a:buBlip>
              <a:defRPr sz="2200" b="0">
                <a:solidFill>
                  <a:schemeClr val="accent1">
                    <a:hueOff val="114395"/>
                    <a:lumOff val="-249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00" dirty="0"/>
              <a:t>The Enforcement Module tries to mimic the typical journey of an Enforcement Case electronically, right from the case creation stage to the issu</a:t>
            </a:r>
            <a:r>
              <a:rPr lang="en-US" sz="1600" dirty="0"/>
              <a:t>ing</a:t>
            </a:r>
            <a:r>
              <a:rPr sz="1600" dirty="0"/>
              <a:t> of a Show Cause Notice along with additional processes like enquiry from other departmental formations, case referrals from other modules like Audit, Assessment etc. and pre-GST offence history.</a:t>
            </a:r>
          </a:p>
        </p:txBody>
      </p:sp>
      <p:pic>
        <p:nvPicPr>
          <p:cNvPr id="134" name="Screenshot 2019-06-30 at 9.49.07 PM.png" descr="Screenshot 2019-06-30 at 9.49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421" y="2739490"/>
            <a:ext cx="3816604" cy="243320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he idea here is that the manual/physical processes associated with an enforcement case file creation and its processing should give way to executing everything electronically, including the serving of notice to the Taxpayer."/>
          <p:cNvSpPr txBox="1"/>
          <p:nvPr/>
        </p:nvSpPr>
        <p:spPr>
          <a:xfrm>
            <a:off x="638136" y="2935141"/>
            <a:ext cx="3187265" cy="204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305593" indent="-305593" algn="just" defTabSz="457200">
              <a:buSzPct val="50000"/>
              <a:buBlip>
                <a:blip r:embed="rId2"/>
              </a:buBlip>
              <a:defRPr sz="2200" b="0">
                <a:solidFill>
                  <a:schemeClr val="accent1">
                    <a:hueOff val="114395"/>
                    <a:lumOff val="-249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00" dirty="0"/>
              <a:t>The idea here is that the manual/physical processes associated with an enforcement case file creation and its processing should give way to executing everything electronically, including the serving of notice to the Taxpayer.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054" y="6632724"/>
            <a:ext cx="5593892" cy="22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122" y="406"/>
            <a:ext cx="882705" cy="60099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74CCF4F-9E35-FC4B-AD13-8312565EE81D}"/>
              </a:ext>
            </a:extLst>
          </p:cNvPr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D82A7A1-AA35-2B43-AA8B-DEFDDCE37536}"/>
              </a:ext>
            </a:extLst>
          </p:cNvPr>
          <p:cNvSpPr txBox="1">
            <a:spLocks/>
          </p:cNvSpPr>
          <p:nvPr/>
        </p:nvSpPr>
        <p:spPr>
          <a:xfrm>
            <a:off x="13138" y="0"/>
            <a:ext cx="8357286" cy="671513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65"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Enforcement Module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206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Enquiry referred to other jurisdictional officers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214" y="-17225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118A1-CC8F-984F-9230-56A9EDCD4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6" y="786447"/>
            <a:ext cx="4071257" cy="2046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414F1-32EE-A548-BB0D-7B5DF6CD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6" y="3116860"/>
            <a:ext cx="4071257" cy="1291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D3FBDA-934F-D445-A31E-28FC05C5C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6" y="4873857"/>
            <a:ext cx="4071257" cy="1226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EA635-36D7-3E43-9798-7A41AFEBB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51" y="1395291"/>
            <a:ext cx="4071257" cy="16677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F466E-9D84-394C-A1BC-A553A05719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83" y="3649490"/>
            <a:ext cx="4071257" cy="1112678"/>
          </a:xfrm>
          <a:prstGeom prst="rect">
            <a:avLst/>
          </a:prstGeom>
        </p:spPr>
      </p:pic>
      <p:sp>
        <p:nvSpPr>
          <p:cNvPr id="2" name="Line Callout 1 (Border and Accent Bar) 1">
            <a:extLst>
              <a:ext uri="{FF2B5EF4-FFF2-40B4-BE49-F238E27FC236}">
                <a16:creationId xmlns:a16="http://schemas.microsoft.com/office/drawing/2014/main" id="{A903C175-56C4-164A-A253-41795039C064}"/>
              </a:ext>
            </a:extLst>
          </p:cNvPr>
          <p:cNvSpPr/>
          <p:nvPr/>
        </p:nvSpPr>
        <p:spPr>
          <a:xfrm>
            <a:off x="3779638" y="741935"/>
            <a:ext cx="914400" cy="613677"/>
          </a:xfrm>
          <a:prstGeom prst="accentBorderCallout1">
            <a:avLst>
              <a:gd name="adj1" fmla="val 18750"/>
              <a:gd name="adj2" fmla="val -8333"/>
              <a:gd name="adj3" fmla="val 50844"/>
              <a:gd name="adj4" fmla="val -357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Enquiry Raised</a:t>
            </a:r>
          </a:p>
        </p:txBody>
      </p:sp>
      <p:sp>
        <p:nvSpPr>
          <p:cNvPr id="6" name="Line Callout 2 (Border and Accent Bar) 5">
            <a:extLst>
              <a:ext uri="{FF2B5EF4-FFF2-40B4-BE49-F238E27FC236}">
                <a16:creationId xmlns:a16="http://schemas.microsoft.com/office/drawing/2014/main" id="{E6690F08-BF38-7D49-A491-1BA073E0880F}"/>
              </a:ext>
            </a:extLst>
          </p:cNvPr>
          <p:cNvSpPr/>
          <p:nvPr/>
        </p:nvSpPr>
        <p:spPr>
          <a:xfrm>
            <a:off x="3264242" y="3484179"/>
            <a:ext cx="1429795" cy="756831"/>
          </a:xfrm>
          <a:prstGeom prst="accentBorderCallout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Enquiry is shown as Pending</a:t>
            </a:r>
          </a:p>
        </p:txBody>
      </p:sp>
      <p:sp>
        <p:nvSpPr>
          <p:cNvPr id="15" name="Line Callout 2 (Border and Accent Bar) 14">
            <a:extLst>
              <a:ext uri="{FF2B5EF4-FFF2-40B4-BE49-F238E27FC236}">
                <a16:creationId xmlns:a16="http://schemas.microsoft.com/office/drawing/2014/main" id="{A0E55E8E-331F-2741-A76D-7C37B4D53BCF}"/>
              </a:ext>
            </a:extLst>
          </p:cNvPr>
          <p:cNvSpPr/>
          <p:nvPr/>
        </p:nvSpPr>
        <p:spPr>
          <a:xfrm>
            <a:off x="2139635" y="4550532"/>
            <a:ext cx="1429795" cy="75683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8118"/>
              <a:gd name="adj6" fmla="val -571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Status of Enquiry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C5B5622-B1D1-5D44-B55A-E4537841269C}"/>
              </a:ext>
            </a:extLst>
          </p:cNvPr>
          <p:cNvSpPr/>
          <p:nvPr/>
        </p:nvSpPr>
        <p:spPr>
          <a:xfrm>
            <a:off x="1994338" y="2782755"/>
            <a:ext cx="484632" cy="3130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84B08DE2-314B-9F42-8170-B034734EC13E}"/>
              </a:ext>
            </a:extLst>
          </p:cNvPr>
          <p:cNvSpPr/>
          <p:nvPr/>
        </p:nvSpPr>
        <p:spPr>
          <a:xfrm>
            <a:off x="6547367" y="930340"/>
            <a:ext cx="484632" cy="401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33F99B8-306B-FC41-A474-2132EDC53EE1}"/>
              </a:ext>
            </a:extLst>
          </p:cNvPr>
          <p:cNvSpPr/>
          <p:nvPr/>
        </p:nvSpPr>
        <p:spPr>
          <a:xfrm>
            <a:off x="1205439" y="4459995"/>
            <a:ext cx="484632" cy="401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78B7FEA-716F-3942-A971-690219DAD042}"/>
              </a:ext>
            </a:extLst>
          </p:cNvPr>
          <p:cNvSpPr/>
          <p:nvPr/>
        </p:nvSpPr>
        <p:spPr>
          <a:xfrm>
            <a:off x="6614563" y="3156760"/>
            <a:ext cx="484632" cy="401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ne Callout 2 (Border and Accent Bar) 21">
            <a:extLst>
              <a:ext uri="{FF2B5EF4-FFF2-40B4-BE49-F238E27FC236}">
                <a16:creationId xmlns:a16="http://schemas.microsoft.com/office/drawing/2014/main" id="{4430B2CA-67B5-5F42-B2DA-820B903C9CFC}"/>
              </a:ext>
            </a:extLst>
          </p:cNvPr>
          <p:cNvSpPr/>
          <p:nvPr/>
        </p:nvSpPr>
        <p:spPr>
          <a:xfrm>
            <a:off x="7362302" y="1139458"/>
            <a:ext cx="1429795" cy="75683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8949"/>
              <a:gd name="adj6" fmla="val 536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Response of Enquiry Received</a:t>
            </a:r>
          </a:p>
        </p:txBody>
      </p:sp>
    </p:spTree>
    <p:extLst>
      <p:ext uri="{BB962C8B-B14F-4D97-AF65-F5344CB8AC3E}">
        <p14:creationId xmlns:p14="http://schemas.microsoft.com/office/powerpoint/2010/main" val="1341294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6049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Enquiry: Other Jurisdictional officers’ Dashboard 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7443" y="-2748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C2698-DD5E-804D-9FB3-991C630A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47"/>
          <a:stretch/>
        </p:blipFill>
        <p:spPr>
          <a:xfrm>
            <a:off x="646477" y="800960"/>
            <a:ext cx="7570966" cy="2544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D39294-CCFA-6C48-BD58-5AE328E4A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17" y="3842366"/>
            <a:ext cx="5995829" cy="2643126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F3E1AB08-5BD3-4A4A-9A26-CA3669B86961}"/>
              </a:ext>
            </a:extLst>
          </p:cNvPr>
          <p:cNvSpPr/>
          <p:nvPr/>
        </p:nvSpPr>
        <p:spPr>
          <a:xfrm rot="5400000">
            <a:off x="4273789" y="3428161"/>
            <a:ext cx="31568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81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6049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Enquiry: Other Jurisdictional officers’ Dashboard 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7443" y="-2748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C2698-DD5E-804D-9FB3-991C630A1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" y="1273653"/>
            <a:ext cx="9218947" cy="44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95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6049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Enquiry: Other Jurisdictional officers’ Dashboard 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7443" y="-2748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D39294-CCFA-6C48-BD58-5AE328E4A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1" y="854075"/>
            <a:ext cx="8492494" cy="51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Pending Cases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 descr="GSTN final_Identity-03.png">
            <a:extLst>
              <a:ext uri="{FF2B5EF4-FFF2-40B4-BE49-F238E27FC236}">
                <a16:creationId xmlns:a16="http://schemas.microsoft.com/office/drawing/2014/main" id="{28044706-4501-2540-9993-C560D4D546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77209E-A136-1644-A262-3EF37EDB8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7" y="807009"/>
            <a:ext cx="8793199" cy="4400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1D2F509-2E8D-C64C-9BF4-93123EA79FBE}"/>
                  </a:ext>
                </a:extLst>
              </p14:cNvPr>
              <p14:cNvContentPartPr/>
              <p14:nvPr/>
            </p14:nvContentPartPr>
            <p14:xfrm>
              <a:off x="4322845" y="2303251"/>
              <a:ext cx="998640" cy="32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1D2F509-2E8D-C64C-9BF4-93123EA79F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3845" y="2294251"/>
                <a:ext cx="1016280" cy="34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53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Pending Cases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 descr="GSTN final_Identity-03.png">
            <a:extLst>
              <a:ext uri="{FF2B5EF4-FFF2-40B4-BE49-F238E27FC236}">
                <a16:creationId xmlns:a16="http://schemas.microsoft.com/office/drawing/2014/main" id="{28044706-4501-2540-9993-C560D4D546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C5D33C-E02E-0048-A9CF-B46AF759D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757"/>
            <a:ext cx="9144000" cy="39351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CF65B9-D150-D14B-9F3D-5805E286D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7223"/>
            <a:ext cx="9144000" cy="1018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B817A-F0AB-E04A-AE7C-A64EADB2F263}"/>
              </a:ext>
            </a:extLst>
          </p:cNvPr>
          <p:cNvSpPr txBox="1"/>
          <p:nvPr/>
        </p:nvSpPr>
        <p:spPr>
          <a:xfrm>
            <a:off x="3626338" y="3429000"/>
            <a:ext cx="429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check the precise status and search the relevant case IDs.</a:t>
            </a:r>
          </a:p>
          <a:p>
            <a:r>
              <a:rPr lang="en-US" dirty="0"/>
              <a:t>45 types of statuses.</a:t>
            </a:r>
          </a:p>
        </p:txBody>
      </p:sp>
    </p:spTree>
    <p:extLst>
      <p:ext uri="{BB962C8B-B14F-4D97-AF65-F5344CB8AC3E}">
        <p14:creationId xmlns:p14="http://schemas.microsoft.com/office/powerpoint/2010/main" val="3954433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Pending Cases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 descr="GSTN final_Identity-03.png">
            <a:extLst>
              <a:ext uri="{FF2B5EF4-FFF2-40B4-BE49-F238E27FC236}">
                <a16:creationId xmlns:a16="http://schemas.microsoft.com/office/drawing/2014/main" id="{28044706-4501-2540-9993-C560D4D546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B205A-ACAA-2446-952F-E6FDF1E3F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4374"/>
            <a:ext cx="9144000" cy="55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8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Initiate New Case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 descr="GSTN final_Identity-03.png">
            <a:extLst>
              <a:ext uri="{FF2B5EF4-FFF2-40B4-BE49-F238E27FC236}">
                <a16:creationId xmlns:a16="http://schemas.microsoft.com/office/drawing/2014/main" id="{28044706-4501-2540-9993-C560D4D546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8D1303-A586-114E-A5D2-F81C1A87F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5" y="1105811"/>
            <a:ext cx="8075961" cy="4041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5341C0-8629-8749-8B57-2F208E42AA42}"/>
                  </a:ext>
                </a:extLst>
              </p14:cNvPr>
              <p14:cNvContentPartPr/>
              <p14:nvPr/>
            </p14:nvContentPartPr>
            <p14:xfrm>
              <a:off x="574479" y="2506854"/>
              <a:ext cx="1164240" cy="28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5341C0-8629-8749-8B57-2F208E42AA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5479" y="2497854"/>
                <a:ext cx="1181880" cy="30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7890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 fontScale="90000"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Creation of new Case ID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(similar </a:t>
            </a:r>
            <a:r>
              <a:rPr lang="en-IN" sz="2800" b="1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to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opening new Case</a:t>
            </a:r>
            <a:r>
              <a:rPr lang="en-IN" sz="2800" b="1" i="1" spc="8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File)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2484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0B9611-D909-5F41-BEFA-AE14ECEDE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" y="757145"/>
            <a:ext cx="5483993" cy="2311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641F1-35FF-E046-9A33-7E523AD7A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" y="3063807"/>
            <a:ext cx="5483992" cy="357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133A09-AB24-1847-B19A-54F95D96F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25" y="1967817"/>
            <a:ext cx="1553949" cy="1186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F157DB-D3CD-8C4A-B72A-3BD473AE0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32" y="815590"/>
            <a:ext cx="1619007" cy="76772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B08F9B-C8F9-D847-86FA-EC31C537C146}"/>
              </a:ext>
            </a:extLst>
          </p:cNvPr>
          <p:cNvCxnSpPr>
            <a:cxnSpLocks/>
          </p:cNvCxnSpPr>
          <p:nvPr/>
        </p:nvCxnSpPr>
        <p:spPr>
          <a:xfrm>
            <a:off x="7372980" y="1612800"/>
            <a:ext cx="0" cy="288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A1B5A89-0B9E-D04F-AF60-711880AB30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76" y="1930416"/>
            <a:ext cx="1619008" cy="8405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F570D4-2340-564A-AB0A-C48B692F8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45" y="3068993"/>
            <a:ext cx="3206270" cy="3037227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2F52E6-3E66-7D4E-83E3-C4BA3B0C4599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4958596" y="1583312"/>
            <a:ext cx="2300340" cy="4781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Bent Up Arrow 35">
            <a:extLst>
              <a:ext uri="{FF2B5EF4-FFF2-40B4-BE49-F238E27FC236}">
                <a16:creationId xmlns:a16="http://schemas.microsoft.com/office/drawing/2014/main" id="{F8AD1E73-E964-4649-952B-17B416DC9461}"/>
              </a:ext>
            </a:extLst>
          </p:cNvPr>
          <p:cNvSpPr/>
          <p:nvPr/>
        </p:nvSpPr>
        <p:spPr>
          <a:xfrm>
            <a:off x="4023403" y="3078960"/>
            <a:ext cx="638344" cy="233074"/>
          </a:xfrm>
          <a:prstGeom prst="bentUp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6A9083-96B7-6C47-BE20-E88B2F10709D}"/>
              </a:ext>
            </a:extLst>
          </p:cNvPr>
          <p:cNvCxnSpPr>
            <a:cxnSpLocks/>
          </p:cNvCxnSpPr>
          <p:nvPr/>
        </p:nvCxnSpPr>
        <p:spPr>
          <a:xfrm>
            <a:off x="7372980" y="2780865"/>
            <a:ext cx="0" cy="288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721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Case File Opened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2484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F570D4-2340-564A-AB0A-C48B692F8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672"/>
            <a:ext cx="9144000" cy="50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00387"/>
            <a:ext cx="9144000" cy="869951"/>
          </a:xfr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 Pointers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3873" y="34153"/>
            <a:ext cx="1270127" cy="869950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480663" y="6577828"/>
            <a:ext cx="6910909" cy="2801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91016" y="6577828"/>
            <a:ext cx="138964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Developed and Designed</a:t>
            </a:r>
          </a:p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831229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55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000" b="1" spc="-5" dirty="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Notice calling for Information </a:t>
            </a:r>
            <a:r>
              <a:rPr lang="en-IN" sz="20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from </a:t>
            </a:r>
            <a: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taxpayers</a:t>
            </a:r>
            <a:b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</a:b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214" y="-17076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93" y="852844"/>
            <a:ext cx="5638799" cy="5152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79F32-7D2D-FE41-8DD0-CFE3D1350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2"/>
          <a:stretch/>
        </p:blipFill>
        <p:spPr>
          <a:xfrm>
            <a:off x="252395" y="760513"/>
            <a:ext cx="2819739" cy="61886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9554F5-6231-7543-92F3-B16FD5E4D7EF}"/>
              </a:ext>
            </a:extLst>
          </p:cNvPr>
          <p:cNvCxnSpPr>
            <a:cxnSpLocks/>
          </p:cNvCxnSpPr>
          <p:nvPr/>
        </p:nvCxnSpPr>
        <p:spPr>
          <a:xfrm flipV="1">
            <a:off x="2719603" y="2165063"/>
            <a:ext cx="749218" cy="1681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75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</a:t>
            </a:r>
            <a:r>
              <a:rPr lang="en-IN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Summon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0099" y="-10634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009"/>
            <a:ext cx="9144000" cy="50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2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6516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Record</a:t>
            </a:r>
            <a:r>
              <a:rPr lang="en-IN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Statement / Summon Proceedings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1923"/>
            <a:ext cx="9143999" cy="5233690"/>
          </a:xfrm>
          <a:prstGeom prst="rect">
            <a:avLst/>
          </a:prstGeom>
        </p:spPr>
      </p:pic>
      <p:pic>
        <p:nvPicPr>
          <p:cNvPr id="8" name="Picture 7" descr="GSTN final_Identity-03.png">
            <a:extLst>
              <a:ext uri="{FF2B5EF4-FFF2-40B4-BE49-F238E27FC236}">
                <a16:creationId xmlns:a16="http://schemas.microsoft.com/office/drawing/2014/main" id="{161773CF-3C9F-8145-A1E1-A0F9EDB8245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9945" y="-27947"/>
            <a:ext cx="1042987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3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1313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Inspection/Search at place of business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(Section</a:t>
            </a:r>
            <a:r>
              <a:rPr lang="en-IN" sz="2800" b="1" i="1" spc="5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67)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214" y="-10118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3052" r="8085" b="10964"/>
          <a:stretch/>
        </p:blipFill>
        <p:spPr>
          <a:xfrm>
            <a:off x="69156" y="753105"/>
            <a:ext cx="5287387" cy="4502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FF60E-C991-6243-94D5-35676EA51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43" y="839752"/>
            <a:ext cx="3540245" cy="38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265" algn="l"/>
              </a:tabLst>
            </a:pPr>
            <a:r>
              <a:rPr lang="en-IN" sz="24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Detention, Seizure and Confiscation of Goods in</a:t>
            </a:r>
            <a:r>
              <a:rPr lang="en-IN" sz="2400" b="1" spc="3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4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Transit</a:t>
            </a:r>
            <a:br>
              <a:rPr lang="en-IN" sz="20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IN" sz="1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(Section 68,</a:t>
            </a:r>
            <a:r>
              <a:rPr lang="en-IN" sz="1800" b="1" i="1" spc="-1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1800" b="1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129/130)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0100" y="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9485"/>
            <a:ext cx="9144000" cy="53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58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986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Upload Preliminary</a:t>
            </a:r>
            <a:r>
              <a:rPr lang="en-IN" sz="2800" b="1" spc="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Report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214" y="-36875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A009A-FCDF-FA45-BE95-6899E7831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807008"/>
            <a:ext cx="4239981" cy="37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11DE3-F082-5744-9BE7-CA4FD7B46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29" y="788073"/>
            <a:ext cx="3777342" cy="1899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15B93-A040-2940-ABA6-54E99B133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29" y="2673389"/>
            <a:ext cx="3777342" cy="1458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14B8FC-5F83-8247-AFB2-7850991EF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7" y="4653821"/>
            <a:ext cx="4260663" cy="19934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057560-A2C6-4244-9276-64DC9BFCC673}"/>
              </a:ext>
            </a:extLst>
          </p:cNvPr>
          <p:cNvCxnSpPr>
            <a:cxnSpLocks/>
          </p:cNvCxnSpPr>
          <p:nvPr/>
        </p:nvCxnSpPr>
        <p:spPr>
          <a:xfrm>
            <a:off x="4724400" y="1864241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85250B5-7E06-D340-B53B-5C9742920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29" y="4420940"/>
            <a:ext cx="3899806" cy="189967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F86111-61DC-C842-98DA-10EB908C6715}"/>
              </a:ext>
            </a:extLst>
          </p:cNvPr>
          <p:cNvCxnSpPr>
            <a:cxnSpLocks/>
          </p:cNvCxnSpPr>
          <p:nvPr/>
        </p:nvCxnSpPr>
        <p:spPr>
          <a:xfrm>
            <a:off x="7177037" y="4132812"/>
            <a:ext cx="0" cy="288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78F0A1-541A-BE4B-9037-811A3A497D3F}"/>
              </a:ext>
            </a:extLst>
          </p:cNvPr>
          <p:cNvCxnSpPr>
            <a:cxnSpLocks/>
          </p:cNvCxnSpPr>
          <p:nvPr/>
        </p:nvCxnSpPr>
        <p:spPr>
          <a:xfrm flipH="1">
            <a:off x="4724400" y="5285358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489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075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Upload Final</a:t>
            </a:r>
            <a:r>
              <a:rPr lang="en-IN" sz="2800" b="1" spc="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Report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3799" y="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3C557-E238-BD4B-9A59-1A336CB45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7" y="714374"/>
            <a:ext cx="4318556" cy="3188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07A93-E9C6-764E-9DD4-3DA1590E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33" y="1355834"/>
            <a:ext cx="3331960" cy="3068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8C1D81-3A1E-4D41-BBE3-70B86430B5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7" y="4234598"/>
            <a:ext cx="4451098" cy="225827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DA2862-D274-6642-8D40-083779F22285}"/>
              </a:ext>
            </a:extLst>
          </p:cNvPr>
          <p:cNvCxnSpPr>
            <a:cxnSpLocks/>
          </p:cNvCxnSpPr>
          <p:nvPr/>
        </p:nvCxnSpPr>
        <p:spPr>
          <a:xfrm>
            <a:off x="4816366" y="2420007"/>
            <a:ext cx="289034" cy="100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48C400-5EB8-3A43-AC27-5A30205ECA77}"/>
              </a:ext>
            </a:extLst>
          </p:cNvPr>
          <p:cNvCxnSpPr>
            <a:cxnSpLocks/>
          </p:cNvCxnSpPr>
          <p:nvPr/>
        </p:nvCxnSpPr>
        <p:spPr>
          <a:xfrm flipH="1">
            <a:off x="5105401" y="4559924"/>
            <a:ext cx="957942" cy="6761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346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Show Cause Notice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(Demand</a:t>
            </a:r>
            <a:r>
              <a:rPr lang="en-IN" sz="2800" b="1" i="1" spc="3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Notice)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5358" y="-5387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462"/>
            <a:ext cx="9144000" cy="50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1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206"/>
            <a:ext cx="8357286" cy="801338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4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Show Cause Notice </a:t>
            </a:r>
            <a:r>
              <a:rPr lang="en-IN" sz="24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(Demand</a:t>
            </a:r>
            <a:r>
              <a:rPr lang="en-IN" sz="2400" b="1" i="1" spc="3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4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Notice) </a:t>
            </a:r>
            <a:r>
              <a:rPr lang="en-IN" sz="24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 goods in transit i.e. MOV-07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483" y="-17123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949DD-13DB-D94B-BC20-F2AC0C0D1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3" y="947057"/>
            <a:ext cx="3880947" cy="5105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136AB-DDD8-CD47-8B1D-C49739DC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39" y="947057"/>
            <a:ext cx="3880947" cy="51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34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206"/>
            <a:ext cx="8357286" cy="824089"/>
          </a:xfrm>
          <a:solidFill>
            <a:srgbClr val="1F497D"/>
          </a:solidFill>
        </p:spPr>
        <p:txBody>
          <a:bodyPr>
            <a:normAutofit fontScale="90000"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Show Cause Notice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(Demand</a:t>
            </a:r>
            <a:r>
              <a:rPr lang="en-IN" sz="2800" b="1" i="1" spc="3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Notice) </a:t>
            </a: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for goods in transit i.e. MOV-07 (Contd..)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6136" y="59063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6FE35-1935-1D43-B5FB-F2313654C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345"/>
            <a:ext cx="2934204" cy="4286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AFAE8C-362B-A14A-A858-A8C34A210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1" y="1548345"/>
            <a:ext cx="2934204" cy="4286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5EF057-1DF8-914C-8EB6-BF7409519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4" y="1548344"/>
            <a:ext cx="2934205" cy="42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9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138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 Few Pointers…</a:t>
            </a:r>
            <a:endParaRPr lang="en-IN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6586" y="-46269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317" y="1166842"/>
            <a:ext cx="85054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rolled out on 24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July, 2019</a:t>
            </a:r>
          </a:p>
          <a:p>
            <a:pPr algn="just"/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Handbook on Enforcement shared with all model-2 States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Provision for Cross-Empowerment – within State</a:t>
            </a:r>
          </a:p>
          <a:p>
            <a:pPr algn="just"/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 India record search functionality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 and Inter-State/Centre co-ordination possible through Inquiry-Response Functionality in the Module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is being extensively used by most of the Model-2 States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90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5349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Demand Order </a:t>
            </a:r>
            <a:r>
              <a:rPr lang="en-IN" sz="2000" b="1" i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(Confirming or dropping liability proposed in SCN)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7442" y="-16082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904"/>
            <a:ext cx="9144000" cy="51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66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Demand Order in case of goods in transit i.e. MOV- 09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0100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813C1-E128-E243-81B5-34816AEBA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784783"/>
            <a:ext cx="2707922" cy="2748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771CD7-A7C7-8241-9DF1-7F7C2C98D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99" y="3533774"/>
            <a:ext cx="2298430" cy="2748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43D6E3-D52C-D04C-B122-FACCA8539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80" y="833202"/>
            <a:ext cx="2534885" cy="2748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D9017F-9244-CA4B-A20F-17D62987C8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80" y="3595291"/>
            <a:ext cx="2534885" cy="274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18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0409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Demand Order in case of goods in transit i.e. MOV- 09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328" y="-10409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E03ED-9614-6B47-83C4-73EFA106E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5" y="807008"/>
            <a:ext cx="4587170" cy="5678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F59778-745B-1547-A8B0-B214A1CA3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5" y="839461"/>
            <a:ext cx="4162095" cy="5696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9810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0409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Demand Order in case of goods in transit i.e. MOV- 09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328" y="-10409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EFC0D-A676-9546-9D56-3AD9F283D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9" y="725860"/>
            <a:ext cx="4253027" cy="56985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FEF983-EE70-1A46-9AF8-3EF13C5C2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07164"/>
            <a:ext cx="4434330" cy="56985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7845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0409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IN" sz="20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Issue of Demand Order in case of goods in transit i.e. MOV- 09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328" y="-10409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4BE5AD-ABC3-AD46-AC8E-E63C4DFEF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0" y="703964"/>
            <a:ext cx="4470570" cy="57815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F7DB3E-85C0-9D47-B5A9-6B9B3357D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32" y="703964"/>
            <a:ext cx="4297149" cy="5787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44764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484"/>
            <a:ext cx="8357286" cy="671513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 for Adjudication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2145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839"/>
            <a:ext cx="9144000" cy="4788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9436D-295A-084F-A2C4-81F93558A588}"/>
              </a:ext>
            </a:extLst>
          </p:cNvPr>
          <p:cNvSpPr txBox="1"/>
          <p:nvPr/>
        </p:nvSpPr>
        <p:spPr>
          <a:xfrm>
            <a:off x="141515" y="783748"/>
            <a:ext cx="7466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case can be forwarded to Assessment Officer for Adjudication of non-Transit Cases: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21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Closure of</a:t>
            </a:r>
            <a:r>
              <a:rPr lang="en-IN" sz="2800" b="1" spc="-1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3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0786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870"/>
            <a:ext cx="9144000" cy="5361501"/>
          </a:xfrm>
          <a:prstGeom prst="rect">
            <a:avLst/>
          </a:prstGeom>
        </p:spPr>
      </p:pic>
      <p:pic>
        <p:nvPicPr>
          <p:cNvPr id="8" name="Picture 7" descr="GSTN final_Identity-03.png">
            <a:extLst>
              <a:ext uri="{FF2B5EF4-FFF2-40B4-BE49-F238E27FC236}">
                <a16:creationId xmlns:a16="http://schemas.microsoft.com/office/drawing/2014/main" id="{8EAC33B3-47FA-A547-91F5-9928217A3C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8328" y="-15358"/>
            <a:ext cx="1042987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693193"/>
            <a:ext cx="9144000" cy="1471613"/>
          </a:xfr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IN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Other Ancillary Processes in Case handling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0997" y="0"/>
            <a:ext cx="1270127" cy="869950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480663" y="6577828"/>
            <a:ext cx="6910909" cy="2801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91016" y="6580992"/>
            <a:ext cx="138964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Developed and Designed</a:t>
            </a:r>
          </a:p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2561588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Assigning Case to other Enforcement Officer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600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148064" y="6559614"/>
            <a:ext cx="1678568" cy="2983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7572" r="14390" b="11156"/>
          <a:stretch/>
        </p:blipFill>
        <p:spPr>
          <a:xfrm>
            <a:off x="130678" y="815301"/>
            <a:ext cx="8357286" cy="49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17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206"/>
            <a:ext cx="8357286" cy="671513"/>
          </a:xfrm>
          <a:solidFill>
            <a:srgbClr val="1F497D"/>
          </a:solidFill>
        </p:spPr>
        <p:txBody>
          <a:bodyPr>
            <a:normAutofit fontScale="90000"/>
          </a:bodyPr>
          <a:lstStyle/>
          <a:p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Transferring Enforcement Case to other Module/Wing</a:t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0985" y="-17225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869"/>
            <a:ext cx="9144000" cy="53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956034"/>
            <a:ext cx="9143999" cy="804042"/>
          </a:xfr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Elements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3873" y="0"/>
            <a:ext cx="1270127" cy="869950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480663" y="6577828"/>
            <a:ext cx="6910909" cy="2801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91016" y="6584156"/>
            <a:ext cx="138964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Developed and Designed</a:t>
            </a:r>
          </a:p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3227764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357286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Acting upon Cases referred from Other Modules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328" y="-21431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9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829"/>
            <a:ext cx="9144000" cy="53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1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845593"/>
            <a:ext cx="9144000" cy="869951"/>
          </a:xfr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IN" sz="4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Taxpayer’s Interface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1882" y="0"/>
            <a:ext cx="1270127" cy="869950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480663" y="6577828"/>
            <a:ext cx="6910909" cy="2801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91016" y="6577828"/>
            <a:ext cx="138964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Developed and Designed</a:t>
            </a:r>
          </a:p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2054766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972"/>
            <a:ext cx="8357286" cy="671513"/>
          </a:xfrm>
          <a:solidFill>
            <a:srgbClr val="1F497D"/>
          </a:solidFill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Taxpayer’s screen to access notices/orders issued and give reply 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5019" y="-10459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9411"/>
            <a:ext cx="9144000" cy="52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259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514" y="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752600" y="6629400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GSTN_2-50.jpg"/>
          <p:cNvPicPr>
            <a:picLocks noChangeAspect="1"/>
          </p:cNvPicPr>
          <p:nvPr/>
        </p:nvPicPr>
        <p:blipFill rotWithShape="1">
          <a:blip r:embed="rId4"/>
          <a:srcRect t="-32670" b="14649"/>
          <a:stretch/>
        </p:blipFill>
        <p:spPr>
          <a:xfrm>
            <a:off x="1622386" y="1691837"/>
            <a:ext cx="5769014" cy="3848976"/>
          </a:xfrm>
          <a:prstGeom prst="rect">
            <a:avLst/>
          </a:prstGeom>
        </p:spPr>
      </p:pic>
      <p:pic>
        <p:nvPicPr>
          <p:cNvPr id="11" name="Picture 10" descr="61664bc64856ac633fe5b1f5f0ff1cc8.jpg"/>
          <p:cNvPicPr>
            <a:picLocks noChangeAspect="1"/>
          </p:cNvPicPr>
          <p:nvPr/>
        </p:nvPicPr>
        <p:blipFill>
          <a:blip r:embed="rId5"/>
          <a:srcRect t="18059" r="1508" b="15124"/>
          <a:stretch>
            <a:fillRect/>
          </a:stretch>
        </p:blipFill>
        <p:spPr>
          <a:xfrm>
            <a:off x="1622386" y="1314122"/>
            <a:ext cx="5769015" cy="235568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77847" y="4173421"/>
            <a:ext cx="5458091" cy="46915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51435" tIns="25718" rIns="51435" bIns="2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E7E580B8-B843-3D43-A260-A9EAD3774C8B}"/>
              </a:ext>
            </a:extLst>
          </p:cNvPr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68873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3177"/>
            <a:ext cx="8237483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Design Elements…</a:t>
            </a:r>
            <a:endParaRPr lang="en-IN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5467" y="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1B48A2-6BDD-C343-9D04-A6459F170512}"/>
              </a:ext>
            </a:extLst>
          </p:cNvPr>
          <p:cNvGrpSpPr/>
          <p:nvPr/>
        </p:nvGrpSpPr>
        <p:grpSpPr>
          <a:xfrm>
            <a:off x="3526006" y="2793145"/>
            <a:ext cx="2091988" cy="1271710"/>
            <a:chOff x="3150370" y="2570675"/>
            <a:chExt cx="2091988" cy="127171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9EC1B9D-09A2-F142-ADDB-DCAFFEF6E699}"/>
                </a:ext>
              </a:extLst>
            </p:cNvPr>
            <p:cNvSpPr/>
            <p:nvPr/>
          </p:nvSpPr>
          <p:spPr>
            <a:xfrm>
              <a:off x="3150370" y="2570675"/>
              <a:ext cx="2091988" cy="127171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06C61784-FFEA-3140-84F4-61A07DE04042}"/>
                </a:ext>
              </a:extLst>
            </p:cNvPr>
            <p:cNvSpPr txBox="1"/>
            <p:nvPr/>
          </p:nvSpPr>
          <p:spPr>
            <a:xfrm>
              <a:off x="3212450" y="2632755"/>
              <a:ext cx="1967828" cy="114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b="1" kern="1200" dirty="0"/>
                <a:t>Enforcement Officer</a:t>
              </a:r>
            </a:p>
          </p:txBody>
        </p:sp>
      </p:grpSp>
      <p:sp>
        <p:nvSpPr>
          <p:cNvPr id="13" name="Straight Connector 3">
            <a:extLst>
              <a:ext uri="{FF2B5EF4-FFF2-40B4-BE49-F238E27FC236}">
                <a16:creationId xmlns:a16="http://schemas.microsoft.com/office/drawing/2014/main" id="{EF7F76CB-DA11-7E42-AA9A-99A985EAC408}"/>
              </a:ext>
            </a:extLst>
          </p:cNvPr>
          <p:cNvSpPr/>
          <p:nvPr/>
        </p:nvSpPr>
        <p:spPr>
          <a:xfrm rot="16182936">
            <a:off x="4126240" y="2380632"/>
            <a:ext cx="88711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87117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7976FD-9BF0-8A49-91F7-A242D9688865}"/>
              </a:ext>
            </a:extLst>
          </p:cNvPr>
          <p:cNvGrpSpPr/>
          <p:nvPr/>
        </p:nvGrpSpPr>
        <p:grpSpPr>
          <a:xfrm>
            <a:off x="3588086" y="827410"/>
            <a:ext cx="1970420" cy="1047588"/>
            <a:chOff x="3200994" y="635980"/>
            <a:chExt cx="1970420" cy="10475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95B55B9-463F-2E44-A545-2EAE1A4C2600}"/>
                </a:ext>
              </a:extLst>
            </p:cNvPr>
            <p:cNvSpPr/>
            <p:nvPr/>
          </p:nvSpPr>
          <p:spPr>
            <a:xfrm>
              <a:off x="3200994" y="635980"/>
              <a:ext cx="1970420" cy="10475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F58B52E3-8244-034F-8171-9EBABF9E6E94}"/>
                </a:ext>
              </a:extLst>
            </p:cNvPr>
            <p:cNvSpPr txBox="1"/>
            <p:nvPr/>
          </p:nvSpPr>
          <p:spPr>
            <a:xfrm>
              <a:off x="3252133" y="687119"/>
              <a:ext cx="1868142" cy="945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Supervisory Officer</a:t>
              </a:r>
              <a:endParaRPr lang="en-US" sz="2800" kern="1200" dirty="0"/>
            </a:p>
          </p:txBody>
        </p:sp>
      </p:grpSp>
      <p:sp>
        <p:nvSpPr>
          <p:cNvPr id="17" name="Straight Connector 3">
            <a:extLst>
              <a:ext uri="{FF2B5EF4-FFF2-40B4-BE49-F238E27FC236}">
                <a16:creationId xmlns:a16="http://schemas.microsoft.com/office/drawing/2014/main" id="{F59A44CF-0279-E741-BA7C-1075DBEC0502}"/>
              </a:ext>
            </a:extLst>
          </p:cNvPr>
          <p:cNvSpPr/>
          <p:nvPr/>
        </p:nvSpPr>
        <p:spPr>
          <a:xfrm rot="8993520">
            <a:off x="3196628" y="4022203"/>
            <a:ext cx="361243" cy="9387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1243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68CAB3-4A09-5545-914F-312C5E2A1A94}"/>
              </a:ext>
            </a:extLst>
          </p:cNvPr>
          <p:cNvGrpSpPr/>
          <p:nvPr/>
        </p:nvGrpSpPr>
        <p:grpSpPr>
          <a:xfrm>
            <a:off x="1312888" y="4159323"/>
            <a:ext cx="1967246" cy="1047588"/>
            <a:chOff x="950940" y="3994278"/>
            <a:chExt cx="1967246" cy="1047588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A2AE28B-AED4-D44C-992E-C54CDAEDCCE5}"/>
                </a:ext>
              </a:extLst>
            </p:cNvPr>
            <p:cNvSpPr/>
            <p:nvPr/>
          </p:nvSpPr>
          <p:spPr>
            <a:xfrm>
              <a:off x="950940" y="3994278"/>
              <a:ext cx="1967246" cy="10475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619EDB2-19BB-4742-BF07-058D89135B25}"/>
                </a:ext>
              </a:extLst>
            </p:cNvPr>
            <p:cNvSpPr txBox="1"/>
            <p:nvPr/>
          </p:nvSpPr>
          <p:spPr>
            <a:xfrm>
              <a:off x="1002079" y="4045417"/>
              <a:ext cx="1864968" cy="945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Secondary User 1</a:t>
              </a:r>
            </a:p>
          </p:txBody>
        </p:sp>
      </p:grpSp>
      <p:sp>
        <p:nvSpPr>
          <p:cNvPr id="24" name="Straight Connector 3">
            <a:extLst>
              <a:ext uri="{FF2B5EF4-FFF2-40B4-BE49-F238E27FC236}">
                <a16:creationId xmlns:a16="http://schemas.microsoft.com/office/drawing/2014/main" id="{2B0624EF-6DBA-4548-8274-1EA0FF7D337F}"/>
              </a:ext>
            </a:extLst>
          </p:cNvPr>
          <p:cNvSpPr/>
          <p:nvPr/>
        </p:nvSpPr>
        <p:spPr>
          <a:xfrm rot="1879164">
            <a:off x="5560237" y="4132603"/>
            <a:ext cx="41666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16668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49F3A3-372A-3A45-9697-F9F6A5B8CF33}"/>
              </a:ext>
            </a:extLst>
          </p:cNvPr>
          <p:cNvGrpSpPr/>
          <p:nvPr/>
        </p:nvGrpSpPr>
        <p:grpSpPr>
          <a:xfrm>
            <a:off x="5907607" y="4179396"/>
            <a:ext cx="1872366" cy="1047588"/>
            <a:chOff x="5521968" y="4058973"/>
            <a:chExt cx="1872366" cy="1047588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2566A30-170B-5F48-900A-93CF23E90CE1}"/>
                </a:ext>
              </a:extLst>
            </p:cNvPr>
            <p:cNvSpPr/>
            <p:nvPr/>
          </p:nvSpPr>
          <p:spPr>
            <a:xfrm>
              <a:off x="5521968" y="4058973"/>
              <a:ext cx="1872366" cy="1047588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4D6F5148-0019-FE4B-BBD1-3A4FC86C25D1}"/>
                </a:ext>
              </a:extLst>
            </p:cNvPr>
            <p:cNvSpPr txBox="1"/>
            <p:nvPr/>
          </p:nvSpPr>
          <p:spPr>
            <a:xfrm>
              <a:off x="5573107" y="4110112"/>
              <a:ext cx="1770088" cy="945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Secondary User 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9E4E4B-6D5B-9F42-87B8-DB21838173A6}"/>
              </a:ext>
            </a:extLst>
          </p:cNvPr>
          <p:cNvSpPr txBox="1"/>
          <p:nvPr/>
        </p:nvSpPr>
        <p:spPr>
          <a:xfrm>
            <a:off x="5907607" y="3051969"/>
            <a:ext cx="169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Case creation &amp; case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execution officer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416A5670-6AEE-FD4A-9222-FA2F5F4B07E6}"/>
              </a:ext>
            </a:extLst>
          </p:cNvPr>
          <p:cNvSpPr/>
          <p:nvPr/>
        </p:nvSpPr>
        <p:spPr>
          <a:xfrm>
            <a:off x="5680074" y="3051969"/>
            <a:ext cx="324391" cy="52322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D72DB8-2994-E244-9102-BD39FC34E1BF}"/>
              </a:ext>
            </a:extLst>
          </p:cNvPr>
          <p:cNvSpPr txBox="1"/>
          <p:nvPr/>
        </p:nvSpPr>
        <p:spPr>
          <a:xfrm>
            <a:off x="5781734" y="1028536"/>
            <a:ext cx="1675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Case monitoring &amp; 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approving authority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C7AA4145-C63E-784D-B154-BD86B7D99DA3}"/>
              </a:ext>
            </a:extLst>
          </p:cNvPr>
          <p:cNvSpPr/>
          <p:nvPr/>
        </p:nvSpPr>
        <p:spPr>
          <a:xfrm>
            <a:off x="5622157" y="1027507"/>
            <a:ext cx="324391" cy="52322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D69EE4-438A-D04D-BDCC-CFB844258067}"/>
              </a:ext>
            </a:extLst>
          </p:cNvPr>
          <p:cNvSpPr txBox="1"/>
          <p:nvPr/>
        </p:nvSpPr>
        <p:spPr>
          <a:xfrm>
            <a:off x="1461220" y="5431248"/>
            <a:ext cx="1670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Case assistance  officer (restricted access)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7508279C-DA6E-D241-B9C4-A984AA8C70D4}"/>
              </a:ext>
            </a:extLst>
          </p:cNvPr>
          <p:cNvSpPr/>
          <p:nvPr/>
        </p:nvSpPr>
        <p:spPr>
          <a:xfrm rot="5400000">
            <a:off x="2134315" y="4819260"/>
            <a:ext cx="324391" cy="128865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1B27CBAE-322D-1845-B3F8-2ABDF4EB674B}"/>
              </a:ext>
            </a:extLst>
          </p:cNvPr>
          <p:cNvSpPr/>
          <p:nvPr/>
        </p:nvSpPr>
        <p:spPr>
          <a:xfrm rot="5400000">
            <a:off x="6681594" y="4692564"/>
            <a:ext cx="324391" cy="1479612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E2AC5F-BD91-4D4B-B4DA-51FE864E74E8}"/>
              </a:ext>
            </a:extLst>
          </p:cNvPr>
          <p:cNvSpPr txBox="1"/>
          <p:nvPr/>
        </p:nvSpPr>
        <p:spPr>
          <a:xfrm>
            <a:off x="6046025" y="5400041"/>
            <a:ext cx="1595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Other jurisdictional officer for enquiry redressal (restricted access)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3E2005-1AF5-2B48-8821-A69142EC0C31}"/>
              </a:ext>
            </a:extLst>
          </p:cNvPr>
          <p:cNvSpPr txBox="1"/>
          <p:nvPr/>
        </p:nvSpPr>
        <p:spPr>
          <a:xfrm>
            <a:off x="614176" y="889729"/>
            <a:ext cx="207601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IN" sz="2800" b="1" i="1" spc="-5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3</a:t>
            </a:r>
            <a:r>
              <a:rPr lang="en-IN" sz="2800" b="1" spc="-5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IN" sz="2800" b="1" i="1" spc="-5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User Types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31" grpId="0"/>
      <p:bldP spid="32" grpId="0" animBg="1"/>
      <p:bldP spid="33" grpId="0"/>
      <p:bldP spid="35" grpId="0" animBg="1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8814"/>
            <a:ext cx="8324193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Design Elements…</a:t>
            </a:r>
            <a:endParaRPr lang="en-IN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759" y="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B3050-CAE7-B54D-BECE-0B3DBD7D6657}"/>
              </a:ext>
            </a:extLst>
          </p:cNvPr>
          <p:cNvSpPr/>
          <p:nvPr/>
        </p:nvSpPr>
        <p:spPr>
          <a:xfrm>
            <a:off x="267688" y="870857"/>
            <a:ext cx="499001" cy="52360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6FBC1A-E49E-154D-B2F6-2AF2125BF692}"/>
              </a:ext>
            </a:extLst>
          </p:cNvPr>
          <p:cNvSpPr/>
          <p:nvPr/>
        </p:nvSpPr>
        <p:spPr>
          <a:xfrm>
            <a:off x="854613" y="886219"/>
            <a:ext cx="7923628" cy="1998495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</a:rPr>
              <a:t>Case Management: 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2 broad categories of cases- Goods in Transit &amp; Other than those in transit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Case assigned to one officer at a time.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Any case at any stage can be transferred to other enforcement officer/ module.</a:t>
            </a:r>
          </a:p>
          <a:p>
            <a:pPr marL="1657350" lvl="3" indent="-285750">
              <a:buFontTx/>
              <a:buChar char="-"/>
            </a:pP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</a:rPr>
              <a:t>The officer to whom Enforcement officer </a:t>
            </a: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refers enquiry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</a:rPr>
              <a:t>, may book a case afresh, in case of a major finding against related taxpayers.</a:t>
            </a:r>
            <a:endParaRPr lang="en-US" altLang="ko-KR" sz="1600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CC2063-2FE3-3244-88E9-A30461169297}"/>
              </a:ext>
            </a:extLst>
          </p:cNvPr>
          <p:cNvSpPr/>
          <p:nvPr/>
        </p:nvSpPr>
        <p:spPr>
          <a:xfrm>
            <a:off x="854613" y="2987568"/>
            <a:ext cx="7923628" cy="1040160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</a:rPr>
              <a:t>Prioritization of cases : 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Case listings based on precise status of the current stage of a case.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Notifications in </a:t>
            </a:r>
            <a:r>
              <a:rPr lang="en-US" altLang="ko-KR" sz="1600" b="1" i="1" dirty="0">
                <a:solidFill>
                  <a:schemeClr val="tx2"/>
                </a:solidFill>
              </a:rPr>
              <a:t>‘My Tasks’.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MIS Reports on Enforcement.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EAF6F7-F88D-1446-A106-8B5C4AA9060E}"/>
              </a:ext>
            </a:extLst>
          </p:cNvPr>
          <p:cNvSpPr/>
          <p:nvPr/>
        </p:nvSpPr>
        <p:spPr>
          <a:xfrm>
            <a:off x="854613" y="4130582"/>
            <a:ext cx="7923628" cy="1976304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</a:rPr>
              <a:t>Record Search functionality: 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Officer may access GSTIN wise records and offence history of all cases against a specific GSTIN for the entire state.</a:t>
            </a:r>
          </a:p>
          <a:p>
            <a:pPr marL="1657350" lvl="3" indent="-285750">
              <a:buFontTx/>
              <a:buChar char="-"/>
            </a:pPr>
            <a:r>
              <a:rPr lang="en-US" altLang="ko-KR" sz="1600" b="1" i="1" dirty="0">
                <a:solidFill>
                  <a:schemeClr val="tx2"/>
                </a:solidFill>
              </a:rPr>
              <a:t>View All India Records</a:t>
            </a:r>
            <a:r>
              <a:rPr lang="en-US" altLang="ko-KR" sz="1600" dirty="0">
                <a:solidFill>
                  <a:schemeClr val="tx2"/>
                </a:solidFill>
              </a:rPr>
              <a:t> role provided for accessing All-India GST data of taxpayers.</a:t>
            </a:r>
          </a:p>
          <a:p>
            <a:pPr marL="1657350" lvl="3" indent="-285750">
              <a:buFontTx/>
              <a:buChar char="-"/>
            </a:pP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A </a:t>
            </a:r>
            <a:r>
              <a:rPr lang="en-IN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log of such data access </a:t>
            </a: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is maintained in system and alert is sent to the jurisdictional Commissioner of tax officer(who initiated the request) and taxpayer (for whom the request was initiated).</a:t>
            </a:r>
          </a:p>
        </p:txBody>
      </p:sp>
    </p:spTree>
    <p:extLst>
      <p:ext uri="{BB962C8B-B14F-4D97-AF65-F5344CB8AC3E}">
        <p14:creationId xmlns:p14="http://schemas.microsoft.com/office/powerpoint/2010/main" val="15105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8814"/>
            <a:ext cx="8324193" cy="671513"/>
          </a:xfrm>
          <a:solidFill>
            <a:srgbClr val="1F497D"/>
          </a:solidFill>
        </p:spPr>
        <p:txBody>
          <a:bodyPr>
            <a:normAutofit/>
          </a:bodyPr>
          <a:lstStyle/>
          <a:p>
            <a:pPr marL="12065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lang="en-IN" sz="2800" b="1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Design Elements…</a:t>
            </a:r>
            <a:endParaRPr lang="en-IN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759" y="0"/>
            <a:ext cx="1042987" cy="714374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826632" y="6628371"/>
            <a:ext cx="5638800" cy="228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0" y="6488669"/>
            <a:ext cx="1852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Developed and Designed</a:t>
            </a:r>
          </a:p>
          <a:p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 by GSTN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B3050-CAE7-B54D-BECE-0B3DBD7D6657}"/>
              </a:ext>
            </a:extLst>
          </p:cNvPr>
          <p:cNvSpPr/>
          <p:nvPr/>
        </p:nvSpPr>
        <p:spPr>
          <a:xfrm>
            <a:off x="267688" y="870857"/>
            <a:ext cx="499001" cy="52360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6FBC1A-E49E-154D-B2F6-2AF2125BF692}"/>
              </a:ext>
            </a:extLst>
          </p:cNvPr>
          <p:cNvSpPr/>
          <p:nvPr/>
        </p:nvSpPr>
        <p:spPr>
          <a:xfrm>
            <a:off x="854613" y="886219"/>
            <a:ext cx="7923628" cy="2760495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</a:rPr>
              <a:t>Case creation: </a:t>
            </a:r>
          </a:p>
          <a:p>
            <a:pPr marL="1657350" lvl="3" indent="-285750" algn="just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General layout is same for  types of cases; various tabs are intuitively placed based on the underlying functionality.</a:t>
            </a:r>
          </a:p>
          <a:p>
            <a:pPr marL="1657350" lvl="3" indent="-285750" algn="just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Unique Case ID generated for each case.</a:t>
            </a:r>
          </a:p>
          <a:p>
            <a:pPr marL="1657350" lvl="3" indent="-285750" algn="just">
              <a:buFontTx/>
              <a:buChar char="-"/>
            </a:pPr>
            <a:r>
              <a:rPr lang="en-US" altLang="ko-KR" sz="1600" dirty="0">
                <a:solidFill>
                  <a:schemeClr val="tx2"/>
                </a:solidFill>
              </a:rPr>
              <a:t>Unique reference no. generated for each document.</a:t>
            </a:r>
          </a:p>
          <a:p>
            <a:pPr marL="1657350" lvl="3" indent="-285750" algn="just">
              <a:buFontTx/>
              <a:buChar char="-"/>
            </a:pP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Any Enforcement officer within a state may create a case ID against any taxpayer, irrespective of jurisdiction (Centre/State) in the same state.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657350" lvl="3" indent="-285750" algn="just">
              <a:buFontTx/>
              <a:buChar char="-"/>
            </a:pP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Facility to build historical database of </a:t>
            </a:r>
            <a:r>
              <a:rPr lang="en-IN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Pre-GST offence details </a:t>
            </a: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against a particular GSTIN </a:t>
            </a:r>
            <a:r>
              <a:rPr lang="en-IN" sz="1600" i="1" dirty="0">
                <a:solidFill>
                  <a:schemeClr val="tx2"/>
                </a:solidFill>
                <a:cs typeface="Times New Roman" panose="02020603050405020304" pitchFamily="18" charset="0"/>
              </a:rPr>
              <a:t>(booked in pre-GST regime under earlier laws)</a:t>
            </a:r>
            <a:endParaRPr lang="en-US" altLang="ko-KR" sz="1600" dirty="0">
              <a:solidFill>
                <a:schemeClr val="tx2"/>
              </a:solidFill>
            </a:endParaRPr>
          </a:p>
          <a:p>
            <a:pPr marL="1657350" lvl="3" indent="-285750" algn="just">
              <a:buFontTx/>
              <a:buChar char="-"/>
            </a:pP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Enquiry, both intra &amp; inter-State/Centre can be raised prior to or after creation of Case ID, against any taxpayer.</a:t>
            </a:r>
            <a:endParaRPr lang="en-US" sz="16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3CB1A-9FA5-E14D-A776-7098771A985C}"/>
              </a:ext>
            </a:extLst>
          </p:cNvPr>
          <p:cNvSpPr/>
          <p:nvPr/>
        </p:nvSpPr>
        <p:spPr>
          <a:xfrm>
            <a:off x="854613" y="3782210"/>
            <a:ext cx="7923628" cy="2320862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2"/>
                </a:solidFill>
              </a:rPr>
              <a:t>Forms: </a:t>
            </a:r>
          </a:p>
          <a:p>
            <a:pPr marL="1657350" lvl="3" indent="-285750" algn="just">
              <a:buFontTx/>
              <a:buChar char="-"/>
            </a:pPr>
            <a:r>
              <a:rPr lang="en-US" sz="1600" dirty="0">
                <a:solidFill>
                  <a:schemeClr val="tx2"/>
                </a:solidFill>
                <a:cs typeface="Times New Roman" panose="02020603050405020304" pitchFamily="18" charset="0"/>
              </a:rPr>
              <a:t>All statutory </a:t>
            </a:r>
            <a:r>
              <a:rPr lang="en-US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INS forms, MOV forms </a:t>
            </a:r>
            <a:r>
              <a:rPr lang="en-US" sz="1600" dirty="0">
                <a:solidFill>
                  <a:schemeClr val="tx2"/>
                </a:solidFill>
                <a:cs typeface="Times New Roman" panose="02020603050405020304" pitchFamily="18" charset="0"/>
              </a:rPr>
              <a:t>(as per Circular) and other useful forms are provided in the module (generated with a unique Ref. No.)</a:t>
            </a:r>
          </a:p>
          <a:p>
            <a:pPr marL="1657350" lvl="3" indent="-285750" algn="just">
              <a:buFontTx/>
              <a:buChar char="-"/>
            </a:pPr>
            <a:r>
              <a:rPr lang="en-US" sz="1600" dirty="0">
                <a:solidFill>
                  <a:schemeClr val="tx2"/>
                </a:solidFill>
                <a:cs typeface="Times New Roman" panose="02020603050405020304" pitchFamily="18" charset="0"/>
              </a:rPr>
              <a:t>In all forms, the </a:t>
            </a:r>
            <a:r>
              <a:rPr lang="en-US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facility for attachment </a:t>
            </a:r>
            <a:r>
              <a:rPr lang="en-US" sz="1600" dirty="0">
                <a:solidFill>
                  <a:schemeClr val="tx2"/>
                </a:solidFill>
                <a:cs typeface="Times New Roman" panose="02020603050405020304" pitchFamily="18" charset="0"/>
              </a:rPr>
              <a:t>is provided - useful for uploading any document/information which otherwise could not be captured/ entered on screen. </a:t>
            </a:r>
            <a:r>
              <a:rPr lang="en-US" sz="1600" i="1" dirty="0">
                <a:solidFill>
                  <a:schemeClr val="tx2"/>
                </a:solidFill>
                <a:cs typeface="Times New Roman" panose="02020603050405020304" pitchFamily="18" charset="0"/>
              </a:rPr>
              <a:t>(Max. 4 attachments in JPEG/PDF &amp; each 5 MB max.)</a:t>
            </a:r>
          </a:p>
          <a:p>
            <a:pPr marL="1657350" lvl="3" indent="-285750" algn="just">
              <a:buFontTx/>
              <a:buChar char="-"/>
            </a:pP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Built-in Validations 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</a:rPr>
              <a:t>to reduce chances of errors; at the same time, </a:t>
            </a:r>
            <a:r>
              <a:rPr lang="en-GB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several non-mandatory fields </a:t>
            </a:r>
            <a:r>
              <a:rPr lang="en-GB" sz="1600" dirty="0">
                <a:solidFill>
                  <a:schemeClr val="tx2"/>
                </a:solidFill>
                <a:cs typeface="Times New Roman" panose="02020603050405020304" pitchFamily="18" charset="0"/>
              </a:rPr>
              <a:t>are kept for system flexibility.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657350" lvl="3" indent="-285750" algn="just">
              <a:buFontTx/>
              <a:buChar char="-"/>
            </a:pPr>
            <a:r>
              <a:rPr lang="en-IN" sz="1600" dirty="0">
                <a:solidFill>
                  <a:schemeClr val="tx2"/>
                </a:solidFill>
                <a:cs typeface="Times New Roman" panose="02020603050405020304" pitchFamily="18" charset="0"/>
              </a:rPr>
              <a:t>All forms issued to a taxpayer are enabled with </a:t>
            </a:r>
            <a:r>
              <a:rPr lang="en-IN" sz="1600" b="1" dirty="0">
                <a:solidFill>
                  <a:schemeClr val="tx2"/>
                </a:solidFill>
                <a:cs typeface="Times New Roman" panose="02020603050405020304" pitchFamily="18" charset="0"/>
              </a:rPr>
              <a:t>Digital Signature.</a:t>
            </a:r>
            <a:endParaRPr lang="en-IN" sz="16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3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827337"/>
            <a:ext cx="9144000" cy="869951"/>
          </a:xfr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flows in Enforcement Module</a:t>
            </a:r>
          </a:p>
        </p:txBody>
      </p:sp>
      <p:pic>
        <p:nvPicPr>
          <p:cNvPr id="7" name="Picture 6" descr="GSTN final_Identity-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3873" y="0"/>
            <a:ext cx="1270127" cy="869950"/>
          </a:xfrm>
          <a:prstGeom prst="rect">
            <a:avLst/>
          </a:prstGeom>
        </p:spPr>
      </p:pic>
      <p:pic>
        <p:nvPicPr>
          <p:cNvPr id="9" name="Picture 8" descr="GSTN_2-50.jpg"/>
          <p:cNvPicPr>
            <a:picLocks noChangeAspect="1"/>
          </p:cNvPicPr>
          <p:nvPr/>
        </p:nvPicPr>
        <p:blipFill>
          <a:blip r:embed="rId4"/>
          <a:srcRect l="19166" t="96667" r="19166"/>
          <a:stretch>
            <a:fillRect/>
          </a:stretch>
        </p:blipFill>
        <p:spPr>
          <a:xfrm>
            <a:off x="1480663" y="6577828"/>
            <a:ext cx="6910909" cy="2801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F5DB-5296-8E44-9C09-764C04EB9B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/>
        </p:nvSpPr>
        <p:spPr>
          <a:xfrm>
            <a:off x="91016" y="6584156"/>
            <a:ext cx="138964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Developed and Designed</a:t>
            </a:r>
          </a:p>
          <a:p>
            <a:r>
              <a:rPr lang="en-US" sz="825" b="1" i="1" dirty="0">
                <a:solidFill>
                  <a:srgbClr val="F79646">
                    <a:lumMod val="75000"/>
                  </a:srgbClr>
                </a:solidFill>
              </a:rPr>
              <a:t> by GSTN</a:t>
            </a:r>
          </a:p>
        </p:txBody>
      </p:sp>
    </p:spTree>
    <p:extLst>
      <p:ext uri="{BB962C8B-B14F-4D97-AF65-F5344CB8AC3E}">
        <p14:creationId xmlns:p14="http://schemas.microsoft.com/office/powerpoint/2010/main" val="38466812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